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56" r:id="rId2"/>
    <p:sldId id="279" r:id="rId3"/>
    <p:sldId id="280" r:id="rId4"/>
    <p:sldId id="270" r:id="rId5"/>
    <p:sldId id="271" r:id="rId6"/>
    <p:sldId id="273" r:id="rId7"/>
    <p:sldId id="281" r:id="rId8"/>
    <p:sldId id="275" r:id="rId9"/>
    <p:sldId id="276" r:id="rId10"/>
    <p:sldId id="277" r:id="rId11"/>
    <p:sldId id="282" r:id="rId12"/>
    <p:sldId id="278" r:id="rId13"/>
    <p:sldId id="28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2B4F"/>
    <a:srgbClr val="F6831F"/>
    <a:srgbClr val="FFFFFF"/>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59"/>
    <p:restoredTop sz="62888" autoAdjust="0"/>
  </p:normalViewPr>
  <p:slideViewPr>
    <p:cSldViewPr snapToGrid="0" snapToObjects="1">
      <p:cViewPr varScale="1">
        <p:scale>
          <a:sx n="104" d="100"/>
          <a:sy n="104" d="100"/>
        </p:scale>
        <p:origin x="3972" y="6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280" d="100"/>
          <a:sy n="280" d="100"/>
        </p:scale>
        <p:origin x="102" y="-115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F50375-8364-AD40-8447-A72572E480DE}" type="datetimeFigureOut">
              <a:rPr lang="en-US" smtClean="0"/>
              <a:pPr/>
              <a:t>3/31/2018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29D123-4B8D-3443-837E-E8522ACE1F86}" type="slidenum">
              <a:rPr lang="en-US" smtClean="0"/>
              <a:pPr/>
              <a:t>‹#›</a:t>
            </a:fld>
            <a:endParaRPr lang="en-US"/>
          </a:p>
        </p:txBody>
      </p:sp>
    </p:spTree>
    <p:extLst>
      <p:ext uri="{BB962C8B-B14F-4D97-AF65-F5344CB8AC3E}">
        <p14:creationId xmlns:p14="http://schemas.microsoft.com/office/powerpoint/2010/main" val="1207549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B04EA-542E-CD44-82F2-64138D7E98CF}" type="datetimeFigureOut">
              <a:rPr lang="en-US" smtClean="0"/>
              <a:pPr/>
              <a:t>3/31/2018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59792-F2D3-DE41-9C68-F7287CCDFB98}" type="slidenum">
              <a:rPr lang="en-US" smtClean="0"/>
              <a:pPr/>
              <a:t>‹#›</a:t>
            </a:fld>
            <a:endParaRPr lang="en-US"/>
          </a:p>
        </p:txBody>
      </p:sp>
    </p:spTree>
    <p:extLst>
      <p:ext uri="{BB962C8B-B14F-4D97-AF65-F5344CB8AC3E}">
        <p14:creationId xmlns:p14="http://schemas.microsoft.com/office/powerpoint/2010/main" val="156201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a:t>
            </a:fld>
            <a:endParaRPr lang="en-US" dirty="0"/>
          </a:p>
        </p:txBody>
      </p:sp>
    </p:spTree>
    <p:extLst>
      <p:ext uri="{BB962C8B-B14F-4D97-AF65-F5344CB8AC3E}">
        <p14:creationId xmlns:p14="http://schemas.microsoft.com/office/powerpoint/2010/main" val="559894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630238"/>
            <a:ext cx="4114800" cy="3086100"/>
          </a:xfrm>
        </p:spPr>
      </p:sp>
      <p:sp>
        <p:nvSpPr>
          <p:cNvPr id="3" name="Notes Placeholder 2"/>
          <p:cNvSpPr>
            <a:spLocks noGrp="1"/>
          </p:cNvSpPr>
          <p:nvPr>
            <p:ph type="body" idx="1"/>
          </p:nvPr>
        </p:nvSpPr>
        <p:spPr>
          <a:xfrm>
            <a:off x="685800" y="4400550"/>
            <a:ext cx="5486400" cy="4434840"/>
          </a:xfrm>
        </p:spPr>
        <p:txBody>
          <a:bodyPr/>
          <a:lstStyle/>
          <a:p>
            <a:r>
              <a:rPr lang="en-US" sz="1200" kern="1200" dirty="0">
                <a:solidFill>
                  <a:schemeClr val="tx1"/>
                </a:solidFill>
                <a:latin typeface="+mn-lt"/>
                <a:ea typeface="+mn-ea"/>
                <a:cs typeface="+mn-cs"/>
              </a:rPr>
              <a:t>     The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company specialized in the design and manufacturing of household appliances. The company expanded globally in 2004, with 3 regions –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Americas,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Asia, and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Europe.  The Global Executive Committee (GEC) was developed in 2004 when the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company restructured.  The chief executive officer of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Washer and Dryer (FWD), Hans </a:t>
            </a:r>
            <a:r>
              <a:rPr lang="en-US" sz="1200" kern="1200" dirty="0" err="1">
                <a:solidFill>
                  <a:schemeClr val="tx1"/>
                </a:solidFill>
                <a:latin typeface="+mn-lt"/>
                <a:ea typeface="+mn-ea"/>
                <a:cs typeface="+mn-cs"/>
              </a:rPr>
              <a:t>Kehrer</a:t>
            </a:r>
            <a:r>
              <a:rPr lang="en-US" sz="1200" kern="1200" dirty="0">
                <a:solidFill>
                  <a:schemeClr val="tx1"/>
                </a:solidFill>
                <a:latin typeface="+mn-lt"/>
                <a:ea typeface="+mn-ea"/>
                <a:cs typeface="+mn-cs"/>
              </a:rPr>
              <a:t>, appointed Johannes Linden, as the director of FWD.  Before his appointment, Johannes Linden had served as chief operating officer for </a:t>
            </a:r>
            <a:r>
              <a:rPr lang="en-US" sz="1200" kern="1200" dirty="0" err="1">
                <a:solidFill>
                  <a:schemeClr val="tx1"/>
                </a:solidFill>
                <a:latin typeface="+mn-lt"/>
                <a:ea typeface="+mn-ea"/>
                <a:cs typeface="+mn-cs"/>
              </a:rPr>
              <a:t>Fluss’s</a:t>
            </a:r>
            <a:r>
              <a:rPr lang="en-US" sz="1200" kern="1200" dirty="0">
                <a:solidFill>
                  <a:schemeClr val="tx1"/>
                </a:solidFill>
                <a:latin typeface="+mn-lt"/>
                <a:ea typeface="+mn-ea"/>
                <a:cs typeface="+mn-cs"/>
              </a:rPr>
              <a:t> European division. Now he was second in command to Hans </a:t>
            </a:r>
            <a:r>
              <a:rPr lang="en-US" sz="1200" kern="1200" dirty="0" err="1">
                <a:solidFill>
                  <a:schemeClr val="tx1"/>
                </a:solidFill>
                <a:latin typeface="+mn-lt"/>
                <a:ea typeface="+mn-ea"/>
                <a:cs typeface="+mn-cs"/>
              </a:rPr>
              <a:t>Kehrer</a:t>
            </a:r>
            <a:r>
              <a:rPr lang="en-US" sz="1200" kern="1200" dirty="0">
                <a:solidFill>
                  <a:schemeClr val="tx1"/>
                </a:solidFill>
                <a:latin typeface="+mn-lt"/>
                <a:ea typeface="+mn-ea"/>
                <a:cs typeface="+mn-cs"/>
              </a:rPr>
              <a:t>.</a:t>
            </a:r>
          </a:p>
          <a:p>
            <a:r>
              <a:rPr lang="en-US" sz="1200" kern="1200" dirty="0">
                <a:solidFill>
                  <a:schemeClr val="tx1"/>
                </a:solidFill>
                <a:latin typeface="+mn-lt"/>
                <a:ea typeface="+mn-ea"/>
                <a:cs typeface="+mn-cs"/>
              </a:rPr>
              <a:t>     The leadership styles of the two men differed with </a:t>
            </a:r>
            <a:r>
              <a:rPr lang="en-US" sz="1200" kern="1200" dirty="0" err="1">
                <a:solidFill>
                  <a:schemeClr val="tx1"/>
                </a:solidFill>
                <a:latin typeface="+mn-lt"/>
                <a:ea typeface="+mn-ea"/>
                <a:cs typeface="+mn-cs"/>
              </a:rPr>
              <a:t>Kehrer’s</a:t>
            </a:r>
            <a:r>
              <a:rPr lang="en-US" sz="1200" kern="1200" dirty="0">
                <a:solidFill>
                  <a:schemeClr val="tx1"/>
                </a:solidFill>
                <a:latin typeface="+mn-lt"/>
                <a:ea typeface="+mn-ea"/>
                <a:cs typeface="+mn-cs"/>
              </a:rPr>
              <a:t> adapting a conservative and slower-to-make decisions approach.  Linden, being from a younger generation, was eager for the company to have a more open, collaborative and aggressive culture.  Prior to the restructuring, </a:t>
            </a:r>
            <a:r>
              <a:rPr lang="en-US" sz="1200" kern="1200" dirty="0" err="1">
                <a:solidFill>
                  <a:schemeClr val="tx1"/>
                </a:solidFill>
                <a:latin typeface="+mn-lt"/>
                <a:ea typeface="+mn-ea"/>
                <a:cs typeface="+mn-cs"/>
              </a:rPr>
              <a:t>Fluss</a:t>
            </a:r>
            <a:r>
              <a:rPr lang="en-US" sz="1200" kern="1200" dirty="0">
                <a:solidFill>
                  <a:schemeClr val="tx1"/>
                </a:solidFill>
                <a:latin typeface="+mn-lt"/>
                <a:ea typeface="+mn-ea"/>
                <a:cs typeface="+mn-cs"/>
              </a:rPr>
              <a:t> was decentralized, with the Regional </a:t>
            </a:r>
            <a:r>
              <a:rPr lang="en-US" dirty="0"/>
              <a:t>D</a:t>
            </a:r>
            <a:r>
              <a:rPr lang="en-US" sz="1200" kern="1200" dirty="0">
                <a:solidFill>
                  <a:schemeClr val="tx1"/>
                </a:solidFill>
                <a:latin typeface="+mn-lt"/>
                <a:ea typeface="+mn-ea"/>
                <a:cs typeface="+mn-cs"/>
              </a:rPr>
              <a:t>irectors (RDs) making decisions for their own regions.  With the change to a global company, Linden restructured the organization to a centralized structure, where the “power of planning and decision-making were exclusively in the hands of the top management, the GEC.” (</a:t>
            </a:r>
            <a:r>
              <a:rPr lang="en-US" sz="1200" kern="1200" dirty="0" err="1">
                <a:solidFill>
                  <a:schemeClr val="tx1"/>
                </a:solidFill>
                <a:latin typeface="+mn-lt"/>
                <a:ea typeface="+mn-ea"/>
                <a:cs typeface="+mn-cs"/>
              </a:rPr>
              <a:t>Surbhi</a:t>
            </a:r>
            <a:r>
              <a:rPr lang="en-US" sz="1200" kern="1200" dirty="0">
                <a:solidFill>
                  <a:schemeClr val="tx1"/>
                </a:solidFill>
                <a:latin typeface="+mn-lt"/>
                <a:ea typeface="+mn-ea"/>
                <a:cs typeface="+mn-cs"/>
              </a:rPr>
              <a:t>, 2015)</a:t>
            </a:r>
          </a:p>
          <a:p>
            <a:r>
              <a:rPr lang="en-US" sz="1200" kern="1200" dirty="0">
                <a:solidFill>
                  <a:schemeClr val="tx1"/>
                </a:solidFill>
                <a:latin typeface="+mn-lt"/>
                <a:ea typeface="+mn-ea"/>
                <a:cs typeface="+mn-cs"/>
              </a:rPr>
              <a:t>     As the company expanded globally, it faced two conflicting goals.  One, FWD needed to improve the efficiency of global resources and two, the company needed to design their products and operations around local consumer’s desires and position the company to be competitive with </a:t>
            </a:r>
            <a:r>
              <a:rPr lang="en-US" sz="1200" kern="1200" dirty="0" err="1">
                <a:solidFill>
                  <a:schemeClr val="tx1"/>
                </a:solidFill>
                <a:latin typeface="+mn-lt"/>
                <a:ea typeface="+mn-ea"/>
                <a:cs typeface="+mn-cs"/>
              </a:rPr>
              <a:t>RiverTech</a:t>
            </a:r>
            <a:r>
              <a:rPr lang="en-US" sz="1200" kern="1200" dirty="0">
                <a:solidFill>
                  <a:schemeClr val="tx1"/>
                </a:solidFill>
                <a:latin typeface="+mn-lt"/>
                <a:ea typeface="+mn-ea"/>
                <a:cs typeface="+mn-cs"/>
              </a:rPr>
              <a:t>, an appliance giant.  To do this, each division was to focused on a specific product line.  This was so that “each strategic business unit could develop deep expertise in its particular market segment”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 p. 3).  The number of RD’s increased from three to six the geographic regions- India/Indonesia, Japan/Korea/Australia, China/South East Asia, North America, South America, and Europe/North Africa .  Additionally, growth was uncertain as there were varying global and regional trends, such as, consumers ideas regarding climate change, attitudes on laundering habits and “green” technologie</a:t>
            </a:r>
            <a:r>
              <a:rPr lang="en-US" dirty="0"/>
              <a:t>s.</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Fluss’s</a:t>
            </a:r>
            <a:r>
              <a:rPr lang="en-US" sz="1200" kern="1200" dirty="0">
                <a:solidFill>
                  <a:schemeClr val="tx1"/>
                </a:solidFill>
                <a:latin typeface="+mn-lt"/>
                <a:ea typeface="+mn-ea"/>
                <a:cs typeface="+mn-cs"/>
              </a:rPr>
              <a:t> competition, </a:t>
            </a:r>
            <a:r>
              <a:rPr lang="en-US" sz="1200" kern="1200" dirty="0" err="1">
                <a:solidFill>
                  <a:schemeClr val="tx1"/>
                </a:solidFill>
                <a:latin typeface="+mn-lt"/>
                <a:ea typeface="+mn-ea"/>
                <a:cs typeface="+mn-cs"/>
              </a:rPr>
              <a:t>RiverTech</a:t>
            </a:r>
            <a:r>
              <a:rPr lang="en-US" sz="1200" kern="1200" dirty="0">
                <a:solidFill>
                  <a:schemeClr val="tx1"/>
                </a:solidFill>
                <a:latin typeface="+mn-lt"/>
                <a:ea typeface="+mn-ea"/>
                <a:cs typeface="+mn-cs"/>
              </a:rPr>
              <a:t>, was also competing with the green movement.     </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2</a:t>
            </a:fld>
            <a:endParaRPr lang="en-US"/>
          </a:p>
        </p:txBody>
      </p:sp>
    </p:spTree>
    <p:extLst>
      <p:ext uri="{BB962C8B-B14F-4D97-AF65-F5344CB8AC3E}">
        <p14:creationId xmlns:p14="http://schemas.microsoft.com/office/powerpoint/2010/main" val="3050229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944069"/>
          </a:xfrm>
        </p:spPr>
        <p:txBody>
          <a:bodyPr/>
          <a:lstStyle/>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GEC’s Team Members consisted of four Country Managers and six Regional Directors.  The approach of the team was to use their input from all regions to create a global plan, to think macro rather than micro. “Improved performance in an organization requires taking a strategic approach to organizational behavior by organizing and managing people’s knowledge and skills” (</a:t>
            </a:r>
            <a:r>
              <a:rPr lang="en-US" sz="1200" kern="1200" dirty="0" err="1">
                <a:solidFill>
                  <a:schemeClr val="tx1"/>
                </a:solidFill>
                <a:latin typeface="+mn-lt"/>
                <a:ea typeface="+mn-ea"/>
                <a:cs typeface="+mn-cs"/>
              </a:rPr>
              <a:t>Hitt</a:t>
            </a:r>
            <a:r>
              <a:rPr lang="en-US" sz="1200" kern="1200" dirty="0">
                <a:solidFill>
                  <a:schemeClr val="tx1"/>
                </a:solidFill>
                <a:latin typeface="+mn-lt"/>
                <a:ea typeface="+mn-ea"/>
                <a:cs typeface="+mn-cs"/>
              </a:rPr>
              <a:t>, Miller, &amp; </a:t>
            </a:r>
            <a:r>
              <a:rPr lang="en-US" sz="1200" kern="1200" dirty="0" err="1">
                <a:solidFill>
                  <a:schemeClr val="tx1"/>
                </a:solidFill>
                <a:latin typeface="+mn-lt"/>
                <a:ea typeface="+mn-ea"/>
                <a:cs typeface="+mn-cs"/>
              </a:rPr>
              <a:t>Colella</a:t>
            </a:r>
            <a:r>
              <a:rPr lang="en-US" sz="1200" kern="1200" dirty="0">
                <a:solidFill>
                  <a:schemeClr val="tx1"/>
                </a:solidFill>
                <a:latin typeface="+mn-lt"/>
                <a:ea typeface="+mn-ea"/>
                <a:cs typeface="+mn-cs"/>
              </a:rPr>
              <a:t>, 2006).  The GEC gave the RD’s an opportunity for growth beyond their regional responsibilities.  They had to think outside of the region to changing global markets, regional trends and emerging markets.  The team met four times a year, with one meeting specifically addressing, long-term strategies for the company.</a:t>
            </a:r>
          </a:p>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Linden brought the organization through a process of change management through the formation of the GEC. “Change management is a structured approach for ensuring that changes are thoroughly and smoothly implemented and that the lasting benefits of change are achieved” (MindTools.com, </a:t>
            </a:r>
            <a:r>
              <a:rPr lang="en-US" sz="1200" kern="1200" dirty="0" err="1">
                <a:solidFill>
                  <a:schemeClr val="tx1"/>
                </a:solidFill>
                <a:latin typeface="+mn-lt"/>
                <a:ea typeface="+mn-ea"/>
                <a:cs typeface="+mn-cs"/>
              </a:rPr>
              <a:t>n.d</a:t>
            </a:r>
            <a:r>
              <a:rPr lang="en-US" sz="1200" kern="1200" dirty="0">
                <a:solidFill>
                  <a:schemeClr val="tx1"/>
                </a:solidFill>
                <a:latin typeface="+mn-lt"/>
                <a:ea typeface="+mn-ea"/>
                <a:cs typeface="+mn-cs"/>
              </a:rPr>
              <a:t>.).  His approach focused on his team members within the GEC and Linden transitioned them smoothly through the restructuring.  The team had to work together in a centralized structure with a macro-perspective in addressing corporal business strategies and performance.  At GEC’s conception, it was focused on the growing revenues and regional market shares.  New concerns, such as reducing cost of material and standardizing parts for global outsourcing, were some current issues, along with the future implementation of shared services model, for IT and accounting.</a:t>
            </a:r>
          </a:p>
          <a:p>
            <a:pPr marL="0" indent="0">
              <a:buNone/>
            </a:pP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3</a:t>
            </a:fld>
            <a:endParaRPr lang="en-US"/>
          </a:p>
        </p:txBody>
      </p:sp>
    </p:spTree>
    <p:extLst>
      <p:ext uri="{BB962C8B-B14F-4D97-AF65-F5344CB8AC3E}">
        <p14:creationId xmlns:p14="http://schemas.microsoft.com/office/powerpoint/2010/main" val="181985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Johannes Linden was successful in creating a team of diverse individuals.  The functional diversity within the GEC reflected a mixture of education, backgrounds, skills and experiences (Anderson &amp; Moynihan, 2016).  The group of GEC members were diverse in information knowledge which when given a particular task created constructive conflict and debate (GSB, 1999).  The team represented two generational age groups- generation X and Y.  His management style did not appear to vary in his dealings with the team of different</a:t>
            </a:r>
            <a:r>
              <a:rPr lang="en-US" sz="1200" kern="1200" baseline="0" dirty="0">
                <a:solidFill>
                  <a:schemeClr val="tx1"/>
                </a:solidFill>
                <a:latin typeface="+mn-lt"/>
                <a:ea typeface="+mn-ea"/>
                <a:cs typeface="+mn-cs"/>
              </a:rPr>
              <a:t> generations</a:t>
            </a:r>
            <a:r>
              <a:rPr lang="en-US" sz="1200" kern="1200" dirty="0">
                <a:solidFill>
                  <a:schemeClr val="tx1"/>
                </a:solidFill>
                <a:latin typeface="+mn-lt"/>
                <a:ea typeface="+mn-ea"/>
                <a:cs typeface="+mn-cs"/>
              </a:rPr>
              <a:t>.   </a:t>
            </a:r>
          </a:p>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The GEC team used their diverse knowledge to divide territories, negotiate pricing for supplies, and align strategic vision for FWD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  Johannes’ ability to commend his team for their work efforts during a time of financial crisis was a sign of a good manager.  Personal praise has been identified as the number one motivating incentive by Bob Nelson from Talent Development (Nelson, 2013).</a:t>
            </a:r>
          </a:p>
        </p:txBody>
      </p:sp>
      <p:sp>
        <p:nvSpPr>
          <p:cNvPr id="4" name="Slide Number Placeholder 3"/>
          <p:cNvSpPr>
            <a:spLocks noGrp="1"/>
          </p:cNvSpPr>
          <p:nvPr>
            <p:ph type="sldNum" sz="quarter" idx="10"/>
          </p:nvPr>
        </p:nvSpPr>
        <p:spPr/>
        <p:txBody>
          <a:bodyPr/>
          <a:lstStyle/>
          <a:p>
            <a:fld id="{46E59792-F2D3-DE41-9C68-F7287CCDFB98}" type="slidenum">
              <a:rPr lang="en-US" smtClean="0"/>
              <a:pPr/>
              <a:t>4</a:t>
            </a:fld>
            <a:endParaRPr lang="en-US"/>
          </a:p>
        </p:txBody>
      </p:sp>
    </p:spTree>
    <p:extLst>
      <p:ext uri="{BB962C8B-B14F-4D97-AF65-F5344CB8AC3E}">
        <p14:creationId xmlns:p14="http://schemas.microsoft.com/office/powerpoint/2010/main" val="404341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Johannes Linden was semi successful in creating an environment of open collaboration.  He did travel to meet with mangers individually to better understand their perspective; he was open to ideas and suggestions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  He was semi successful because some of the GEC team believed that Linden arrived at a meeting with the outcome already decided and he would use his extensive business knowledge to drive the meeting to his point.  He had a vision and anyone who was not on board with his vision could find themselves without a job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a:t>
            </a:r>
          </a:p>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The GEC successfully collaborated to divide the current three FWD territories into six territories in response to emerging economies and markets.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  The regional directors used their knowledge of the countries to divide the territories between mature and developing economies.  The collaboration exemplifies how the diversity in their knowledge benefited the overall global strategy.  The GEC was successful in agreeing on the roles and responsibilities for regional directors and country managers.  They decided to work closely together in implementing divisional strategy with distinct roles for each.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5</a:t>
            </a:fld>
            <a:endParaRPr lang="en-US"/>
          </a:p>
        </p:txBody>
      </p:sp>
    </p:spTree>
    <p:extLst>
      <p:ext uri="{BB962C8B-B14F-4D97-AF65-F5344CB8AC3E}">
        <p14:creationId xmlns:p14="http://schemas.microsoft.com/office/powerpoint/2010/main" val="3532149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     Linden and the GEC faced a major challenge comprised of two primary components linked to one another.  First, the reduction in the cost of steel had created an unanticipated cost decrease between 10% and 15% per region and Linden expected sales to increase by 10%.  While this seems like a good thing for an organization, it had a significant impact on business targets and management bonus payouts.  The GEC needed to decide if adjustments to the business targets and/or bonus payouts should be made and how any resulting surplus should be allocated.</a:t>
            </a:r>
          </a:p>
          <a:p>
            <a:r>
              <a:rPr lang="en-US" sz="1200" kern="1200" dirty="0">
                <a:solidFill>
                  <a:schemeClr val="tx1"/>
                </a:solidFill>
                <a:latin typeface="+mn-lt"/>
                <a:ea typeface="+mn-ea"/>
                <a:cs typeface="+mn-cs"/>
              </a:rPr>
              <a:t>     The second challenge involved the business targets.  Retaining the existing business targets would result in FWD country managers achieving their bonuses with relative ease, some even before the third quarter. Easy goals are not effective motivators.  While there are several theories of motivation, according to </a:t>
            </a:r>
            <a:r>
              <a:rPr lang="en-US" sz="1200" kern="1200" dirty="0" err="1">
                <a:solidFill>
                  <a:schemeClr val="tx1"/>
                </a:solidFill>
                <a:latin typeface="+mn-lt"/>
                <a:ea typeface="+mn-ea"/>
                <a:cs typeface="+mn-cs"/>
              </a:rPr>
              <a:t>Lycette</a:t>
            </a:r>
            <a:r>
              <a:rPr lang="en-US" sz="1200" kern="1200" dirty="0">
                <a:solidFill>
                  <a:schemeClr val="tx1"/>
                </a:solidFill>
                <a:latin typeface="+mn-lt"/>
                <a:ea typeface="+mn-ea"/>
                <a:cs typeface="+mn-cs"/>
              </a:rPr>
              <a:t> and </a:t>
            </a:r>
            <a:r>
              <a:rPr lang="en-US" sz="1200" kern="1200" dirty="0" err="1">
                <a:solidFill>
                  <a:schemeClr val="tx1"/>
                </a:solidFill>
                <a:latin typeface="+mn-lt"/>
                <a:ea typeface="+mn-ea"/>
                <a:cs typeface="+mn-cs"/>
              </a:rPr>
              <a:t>Herniman</a:t>
            </a:r>
            <a:r>
              <a:rPr lang="en-US" sz="1200" kern="1200" dirty="0">
                <a:solidFill>
                  <a:schemeClr val="tx1"/>
                </a:solidFill>
                <a:latin typeface="+mn-lt"/>
                <a:ea typeface="+mn-ea"/>
                <a:cs typeface="+mn-cs"/>
              </a:rPr>
              <a:t> (2008), it is generally agreed that challenging goals produce superior results.  In fact, research has shown “consistently higher levels of performance occurred when moderately to highly challenging goals were employed” (</a:t>
            </a:r>
            <a:r>
              <a:rPr lang="en-US" sz="1200" kern="1200" dirty="0" err="1">
                <a:solidFill>
                  <a:schemeClr val="tx1"/>
                </a:solidFill>
                <a:latin typeface="+mn-lt"/>
                <a:ea typeface="+mn-ea"/>
                <a:cs typeface="+mn-cs"/>
              </a:rPr>
              <a:t>Lycette</a:t>
            </a:r>
            <a:r>
              <a:rPr lang="en-US" sz="1200" kern="1200" dirty="0">
                <a:solidFill>
                  <a:schemeClr val="tx1"/>
                </a:solidFill>
                <a:latin typeface="+mn-lt"/>
                <a:ea typeface="+mn-ea"/>
                <a:cs typeface="+mn-cs"/>
              </a:rPr>
              <a:t> and </a:t>
            </a:r>
            <a:r>
              <a:rPr lang="en-US" sz="1200" kern="1200" dirty="0" err="1">
                <a:solidFill>
                  <a:schemeClr val="tx1"/>
                </a:solidFill>
                <a:latin typeface="+mn-lt"/>
                <a:ea typeface="+mn-ea"/>
                <a:cs typeface="+mn-cs"/>
              </a:rPr>
              <a:t>Herniman</a:t>
            </a:r>
            <a:r>
              <a:rPr lang="en-US" sz="1200" kern="1200" dirty="0">
                <a:solidFill>
                  <a:schemeClr val="tx1"/>
                </a:solidFill>
                <a:latin typeface="+mn-lt"/>
                <a:ea typeface="+mn-ea"/>
                <a:cs typeface="+mn-cs"/>
              </a:rPr>
              <a:t>, 2008, p. 28).  In addition to their challenging nature, effective goals are also specific.  As such,</a:t>
            </a:r>
            <a:r>
              <a:rPr lang="en-US" dirty="0"/>
              <a:t> Regional Director </a:t>
            </a:r>
            <a:r>
              <a:rPr lang="en-US" sz="1200" kern="1200" dirty="0">
                <a:solidFill>
                  <a:schemeClr val="tx1"/>
                </a:solidFill>
                <a:latin typeface="+mn-lt"/>
                <a:ea typeface="+mn-ea"/>
                <a:cs typeface="+mn-cs"/>
              </a:rPr>
              <a:t>Martin’s suggestion of developing bonuses, reflective of region-specific measures, was valid.</a:t>
            </a:r>
          </a:p>
          <a:p>
            <a:r>
              <a:rPr lang="en-US" sz="1200" kern="1200" dirty="0">
                <a:solidFill>
                  <a:schemeClr val="tx1"/>
                </a:solidFill>
                <a:latin typeface="+mn-lt"/>
                <a:ea typeface="+mn-ea"/>
                <a:cs typeface="+mn-cs"/>
              </a:rPr>
              <a:t>     When the GEC decided that business target adjustments were necessary, the team would face a new challenge – what to do with the bonus plans aligned with those targets? Park &amp; </a:t>
            </a:r>
            <a:r>
              <a:rPr lang="en-US" sz="1200" kern="1200" dirty="0" err="1">
                <a:solidFill>
                  <a:schemeClr val="tx1"/>
                </a:solidFill>
                <a:latin typeface="+mn-lt"/>
                <a:ea typeface="+mn-ea"/>
                <a:cs typeface="+mn-cs"/>
              </a:rPr>
              <a:t>Sturman</a:t>
            </a:r>
            <a:r>
              <a:rPr lang="en-US" sz="1200" kern="1200" dirty="0">
                <a:solidFill>
                  <a:schemeClr val="tx1"/>
                </a:solidFill>
                <a:latin typeface="+mn-lt"/>
                <a:ea typeface="+mn-ea"/>
                <a:cs typeface="+mn-cs"/>
              </a:rPr>
              <a:t> (2016) described that expectancy, agency, and tournament theories all predicted higher levels of motivation when rewards are linked to performance. Thus, the GEC should seek to maintain a consistent linkage between pay-for-performance (PFP) bonuses and business targets.</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6</a:t>
            </a:fld>
            <a:endParaRPr lang="en-US"/>
          </a:p>
        </p:txBody>
      </p:sp>
    </p:spTree>
    <p:extLst>
      <p:ext uri="{BB962C8B-B14F-4D97-AF65-F5344CB8AC3E}">
        <p14:creationId xmlns:p14="http://schemas.microsoft.com/office/powerpoint/2010/main" val="75676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04310"/>
          </a:xfrm>
        </p:spPr>
        <p:txBody>
          <a:bodyPr/>
          <a:lstStyle/>
          <a:p>
            <a:r>
              <a:rPr lang="en-US" sz="1200" kern="1200" dirty="0">
                <a:solidFill>
                  <a:schemeClr val="tx1"/>
                </a:solidFill>
                <a:latin typeface="+mn-lt"/>
                <a:ea typeface="+mn-ea"/>
                <a:cs typeface="+mn-cs"/>
              </a:rPr>
              <a:t>     Upon adjusting business targets and realigning bonus payouts, the FWD was in a position of generating additional revenue resulting in a surplus for the coming year. Effective organizations retain earnings and reinvest dollars into developing new products and better internal processes. Linden forecasted growth potential at FWD, driven by the strategic decision to go green with environmentally friendly and/or energy-efficient products, that were well suited to meet consumer’s needs of saving time, space, and energy costs. The growing green movement is one avenue that required more attention from FWD for long-term sustainable growth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a:t>
            </a:r>
          </a:p>
          <a:p>
            <a:r>
              <a:rPr lang="en-US" sz="1200" kern="1200" dirty="0">
                <a:solidFill>
                  <a:schemeClr val="tx1"/>
                </a:solidFill>
                <a:latin typeface="+mn-lt"/>
                <a:ea typeface="+mn-ea"/>
                <a:cs typeface="+mn-cs"/>
              </a:rPr>
              <a:t>     During the GEC meetings, all regions discussed issues pertaining to their specific regions and how to achieve their set goals and current expectations, but nothing beyond that vision. The primary objective of the GEC was to build global exposure, instead of relying solely on regional success. Linden initially thought that forming the GEC would have all members thinking big-picture, from an overall organizational aspect, but was met with contention from GEC members. With the majority of GEC members being content, with the success of their own regional responsibility, they were not thinking towards the future </a:t>
            </a:r>
            <a:r>
              <a:rPr lang="en-US" dirty="0"/>
              <a:t>and</a:t>
            </a:r>
            <a:r>
              <a:rPr lang="en-US" sz="1200" kern="1200" dirty="0">
                <a:solidFill>
                  <a:schemeClr val="tx1"/>
                </a:solidFill>
                <a:latin typeface="+mn-lt"/>
                <a:ea typeface="+mn-ea"/>
                <a:cs typeface="+mn-cs"/>
              </a:rPr>
              <a:t> potential for growth of FWD. This portrayed the GEC members unfavorably, causing feelings of resentment towards Linden. GEC members felt that decisions had already been made beforehand, and the meetings were only in place to discuss the decisions before making them official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7</a:t>
            </a:fld>
            <a:endParaRPr lang="en-US"/>
          </a:p>
        </p:txBody>
      </p:sp>
    </p:spTree>
    <p:extLst>
      <p:ext uri="{BB962C8B-B14F-4D97-AF65-F5344CB8AC3E}">
        <p14:creationId xmlns:p14="http://schemas.microsoft.com/office/powerpoint/2010/main" val="302845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The GEC’s team foundation appears a bit one sided, being heavily influenced by Director Johannes Linden. While a strong, influential leader is critical to driving the future of any organization, poor morale and purpose within the team may be detrimental to progress if the team is not proactively catered. The following recommendations address a few fundamental pitfalls of the GEC.</a:t>
            </a:r>
            <a:r>
              <a:rPr lang="en-US" sz="1200" b="1" u="sng"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           First, Johannes has the reputation of using a dictator style leadership which has the potential to suffocate a team’s autonomy.  Leadership should guide and motivate.  A team has less respect for a leader that does not listen or include them let them during business planning sessions.  Rotter (1966) discusses the locus of control as a factor that “represents the extent to which people believe that the rewards they receive in life can be controlled by their own personal actions (as cited in Bakker, 2013). There is a clear lack of control for all GEC members, with the exception of Johannes. One team member describes the team collaboration by stating “Johannes is always looking for consensus. He seems genuinely pleased when we get to a decision after a good debate. But in the end, especially when he firmly believes in a course of action, he can be what I might call a smooth dictator.”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 p.7)  The quote “…very likeable, very persuasive, but very determined to get where he wants to go” (Hill &amp; </a:t>
            </a:r>
            <a:r>
              <a:rPr lang="en-US" sz="1200" kern="1200" dirty="0" err="1">
                <a:solidFill>
                  <a:schemeClr val="tx1"/>
                </a:solidFill>
                <a:latin typeface="+mn-lt"/>
                <a:ea typeface="+mn-ea"/>
                <a:cs typeface="+mn-cs"/>
              </a:rPr>
              <a:t>Rennella</a:t>
            </a:r>
            <a:r>
              <a:rPr lang="en-US" sz="1200" kern="1200" dirty="0">
                <a:solidFill>
                  <a:schemeClr val="tx1"/>
                </a:solidFill>
                <a:latin typeface="+mn-lt"/>
                <a:ea typeface="+mn-ea"/>
                <a:cs typeface="+mn-cs"/>
              </a:rPr>
              <a:t>, 2012, p.7) displays how he is perceived by those who work directly underneath him. Johannes needs to focus on letting go of the dictator mentality, and empower his team to make their own decisions, because “if you want engagement, self-directed is better” (RSA Animate, 2010). Empowering the team with positive self-direction initiatives will improve GEC’s autonomy. </a:t>
            </a:r>
          </a:p>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 leader should possess certain leadership traits such as the ability to inspire employees to create novel ideas for products and services, they should be flexible in nature, and be respectful of business ethics (</a:t>
            </a:r>
            <a:r>
              <a:rPr lang="en-US" sz="1200" kern="1200" dirty="0" err="1">
                <a:solidFill>
                  <a:schemeClr val="tx1"/>
                </a:solidFill>
                <a:latin typeface="+mn-lt"/>
                <a:ea typeface="+mn-ea"/>
                <a:cs typeface="+mn-cs"/>
              </a:rPr>
              <a:t>Ludmila</a:t>
            </a:r>
            <a:r>
              <a:rPr lang="en-US" sz="1200" kern="1200" dirty="0">
                <a:solidFill>
                  <a:schemeClr val="tx1"/>
                </a:solidFill>
                <a:latin typeface="+mn-lt"/>
                <a:ea typeface="+mn-ea"/>
                <a:cs typeface="+mn-cs"/>
              </a:rPr>
              <a:t> &amp; </a:t>
            </a:r>
            <a:r>
              <a:rPr lang="en-US" sz="1200" kern="1200" dirty="0" err="1">
                <a:solidFill>
                  <a:schemeClr val="tx1"/>
                </a:solidFill>
                <a:latin typeface="+mn-lt"/>
                <a:ea typeface="+mn-ea"/>
                <a:cs typeface="+mn-cs"/>
              </a:rPr>
              <a:t>Masadeh</a:t>
            </a:r>
            <a:r>
              <a:rPr lang="en-US" sz="1200" kern="1200" dirty="0">
                <a:solidFill>
                  <a:schemeClr val="tx1"/>
                </a:solidFill>
                <a:latin typeface="+mn-lt"/>
                <a:ea typeface="+mn-ea"/>
                <a:cs typeface="+mn-cs"/>
              </a:rPr>
              <a:t>, 2017).  As such, Linden exhibits a specific leadership style which is deemed dictator-like by the managers of the organization and can be off putting.  Linden transitioning his leadership style from “dictator” to transformational, would likely make a big difference in the way many of the RD’s approach the GEC meeting.  Transformational leaders emphasize personal development, inspire them to exceed their expected performance and are often seen as ideal agents of change in times of uncertainty and high risk ventures (</a:t>
            </a:r>
            <a:r>
              <a:rPr lang="en-US" sz="1200" kern="1200" dirty="0" err="1">
                <a:solidFill>
                  <a:schemeClr val="tx1"/>
                </a:solidFill>
                <a:latin typeface="+mn-lt"/>
                <a:ea typeface="+mn-ea"/>
                <a:cs typeface="+mn-cs"/>
              </a:rPr>
              <a:t>Voon</a:t>
            </a:r>
            <a:r>
              <a:rPr lang="en-US" sz="1200" kern="1200" dirty="0">
                <a:solidFill>
                  <a:schemeClr val="tx1"/>
                </a:solidFill>
                <a:latin typeface="+mn-lt"/>
                <a:ea typeface="+mn-ea"/>
                <a:cs typeface="+mn-cs"/>
              </a:rPr>
              <a:t>, Lo, &amp; </a:t>
            </a:r>
            <a:r>
              <a:rPr lang="en-US" sz="1200" kern="1200" dirty="0" err="1">
                <a:solidFill>
                  <a:schemeClr val="tx1"/>
                </a:solidFill>
                <a:latin typeface="+mn-lt"/>
                <a:ea typeface="+mn-ea"/>
                <a:cs typeface="+mn-cs"/>
              </a:rPr>
              <a:t>Ngui</a:t>
            </a:r>
            <a:r>
              <a:rPr lang="en-US" sz="1200" kern="1200" dirty="0">
                <a:solidFill>
                  <a:schemeClr val="tx1"/>
                </a:solidFill>
                <a:latin typeface="+mn-lt"/>
                <a:ea typeface="+mn-ea"/>
                <a:cs typeface="+mn-cs"/>
              </a:rPr>
              <a:t>, 2010). Changing the leadership style may promote intellectual stimulation among the RD’s, encouraging them to try new approaches or methods and potentially solving old problems or raising standards and encouraging them to become problem solvers in other regions of the organization (</a:t>
            </a:r>
            <a:r>
              <a:rPr lang="en-US" sz="1200" kern="1200" dirty="0" err="1">
                <a:solidFill>
                  <a:schemeClr val="tx1"/>
                </a:solidFill>
                <a:latin typeface="+mn-lt"/>
                <a:ea typeface="+mn-ea"/>
                <a:cs typeface="+mn-cs"/>
              </a:rPr>
              <a:t>Voon</a:t>
            </a:r>
            <a:r>
              <a:rPr lang="en-US" sz="1200" kern="1200" dirty="0">
                <a:solidFill>
                  <a:schemeClr val="tx1"/>
                </a:solidFill>
                <a:latin typeface="+mn-lt"/>
                <a:ea typeface="+mn-ea"/>
                <a:cs typeface="+mn-cs"/>
              </a:rPr>
              <a:t>, et al, 2010).</a:t>
            </a:r>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8</a:t>
            </a:fld>
            <a:endParaRPr lang="en-US"/>
          </a:p>
        </p:txBody>
      </p:sp>
    </p:spTree>
    <p:extLst>
      <p:ext uri="{BB962C8B-B14F-4D97-AF65-F5344CB8AC3E}">
        <p14:creationId xmlns:p14="http://schemas.microsoft.com/office/powerpoint/2010/main" val="330468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088130"/>
          </a:xfrm>
        </p:spPr>
        <p:txBody>
          <a:bodyPr/>
          <a:lstStyle/>
          <a:p>
            <a:pPr rtl="0" fontAlgn="base"/>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Secondly, there appears to be a level of collaboration established but this is not consistent with the employee feedback. Johannes claims, “RDs have a lot to learn from one another. Learning about other parts of the corporation encourages them to get involved in global strategy.” How can this be when many GEC members feel that he more often than not gets his way?  Members of the GEC indicate</a:t>
            </a:r>
            <a:r>
              <a:rPr lang="en-US" sz="1200" b="0" i="0" kern="1200" baseline="0" dirty="0">
                <a:solidFill>
                  <a:schemeClr val="tx1"/>
                </a:solidFill>
                <a:effectLst/>
                <a:latin typeface="+mn-lt"/>
                <a:ea typeface="+mn-ea"/>
                <a:cs typeface="+mn-cs"/>
              </a:rPr>
              <a:t> that they feel they cannot even “win” while having discussions with Linden and that perhaps if they spoke another language they may – it is possible that the team may not be putting in as much effort as expected they know what too expect from their leader. Linden is clearly not recognizing the team for their efforts or offering positive reinforcements within the team. </a:t>
            </a:r>
            <a:endParaRPr lang="en-US" sz="1200" b="0" i="0" kern="1200" dirty="0">
              <a:solidFill>
                <a:schemeClr val="tx1"/>
              </a:solidFill>
              <a:effectLst/>
              <a:latin typeface="+mn-lt"/>
              <a:ea typeface="+mn-ea"/>
              <a:cs typeface="+mn-cs"/>
            </a:endParaRPr>
          </a:p>
          <a:p>
            <a:pPr rtl="0" fontAlgn="base"/>
            <a:r>
              <a:rPr lang="en-US" sz="1200" b="0" i="0" kern="1200" dirty="0">
                <a:solidFill>
                  <a:schemeClr val="tx1"/>
                </a:solidFill>
                <a:effectLst/>
                <a:latin typeface="+mn-lt"/>
                <a:ea typeface="+mn-ea"/>
                <a:cs typeface="+mn-cs"/>
              </a:rPr>
              <a:t>     A recommendation to improve team morale and enhance the culture is for Johannes to specifically give his team and individuals more credit for their hard work and efforts. Being disappointed in the GEC members as a whole for an initiative that is important to him is short sighted. It is Johannes’s responsibility to effectively communicate why he thinks a change should be made. Instead, his thought of, “I suspect you are all just taking the path of least resistance. You don’t want to have to sell you teams on change,” is inappropriate and downright discouraging for team morale. The GEC does not have a culture of success, trust is lacking across all levels. However, if the GEC were to “get past the ideology of carrots and sticks, we can build organizations and work lives that make us better off” (RSA Animate, 2010). Establishing a new mentality will instantly establish trust among the team. </a:t>
            </a:r>
          </a:p>
          <a:p>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9</a:t>
            </a:fld>
            <a:endParaRPr lang="en-US"/>
          </a:p>
        </p:txBody>
      </p:sp>
    </p:spTree>
    <p:extLst>
      <p:ext uri="{BB962C8B-B14F-4D97-AF65-F5344CB8AC3E}">
        <p14:creationId xmlns:p14="http://schemas.microsoft.com/office/powerpoint/2010/main" val="764903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977640"/>
          </a:xfrm>
        </p:spPr>
        <p:txBody>
          <a:bodyPr/>
          <a:lstStyle/>
          <a:p>
            <a:r>
              <a:rPr lang="en-US" sz="1200" b="0" i="0" kern="1200" baseline="0" dirty="0">
                <a:solidFill>
                  <a:schemeClr val="tx1"/>
                </a:solidFill>
                <a:effectLst/>
                <a:latin typeface="+mn-lt"/>
                <a:ea typeface="+mn-ea"/>
                <a:cs typeface="+mn-cs"/>
              </a:rPr>
              <a:t>     </a:t>
            </a:r>
            <a:r>
              <a:rPr lang="en-US" sz="1200" kern="1200" dirty="0">
                <a:solidFill>
                  <a:schemeClr val="tx1"/>
                </a:solidFill>
                <a:latin typeface="+mn-lt"/>
                <a:ea typeface="+mn-ea"/>
                <a:cs typeface="+mn-cs"/>
              </a:rPr>
              <a:t>Lastly, the GEC would benefit from implementing a team-building workshop to foster both individual and team purpose. For example, the Australian based company </a:t>
            </a:r>
            <a:r>
              <a:rPr lang="en-US" sz="1200" kern="1200" dirty="0" err="1">
                <a:solidFill>
                  <a:schemeClr val="tx1"/>
                </a:solidFill>
                <a:latin typeface="+mn-lt"/>
                <a:ea typeface="+mn-ea"/>
                <a:cs typeface="+mn-cs"/>
              </a:rPr>
              <a:t>Atlassian</a:t>
            </a:r>
            <a:r>
              <a:rPr lang="en-US" sz="1200" kern="1200" dirty="0">
                <a:solidFill>
                  <a:schemeClr val="tx1"/>
                </a:solidFill>
                <a:latin typeface="+mn-lt"/>
                <a:ea typeface="+mn-ea"/>
                <a:cs typeface="+mn-cs"/>
              </a:rPr>
              <a:t> chose to allow their team a 24 hour “free day” to work on any projects with whomever they desired. The only rule was that whatever idea they came up with, was to be presented to the company during a fun, collaborative event (RSA Animate, 2010). Their leadership team’s thought process being, “You probably want to do something interesting, so let me get out of your way!” This would be a step in the right direction for the GEC. Based on the feedback from the GEC team, their sense of purpose is lacking on a larger scale. Team-building would bridge the gap between quarterly meetings and events led by Johannes.  Creating an environment where the decision-making power is shared by the entire GEC team.  Increasing trust amongst the team encourages individuals to speak up. </a:t>
            </a:r>
          </a:p>
          <a:p>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Encouraging team building workshops would</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promote competition, networking, socializing, team performance, and motivation – all of which Linden is looking for across the board, not to mention it would improve communication which is imperative for success within an organization. These workshops would aid in increasing the effectiveness of communication from the perspective of the group. In addition to effective communication, it will help in developing more effective business performance, thereby improving organizational structure; studies and experience show that there is no communication without organizational structure  (</a:t>
            </a:r>
            <a:r>
              <a:rPr lang="en-US" sz="1200" kern="1200" dirty="0" err="1">
                <a:solidFill>
                  <a:schemeClr val="tx1"/>
                </a:solidFill>
                <a:latin typeface="+mn-lt"/>
                <a:ea typeface="+mn-ea"/>
                <a:cs typeface="+mn-cs"/>
              </a:rPr>
              <a:t>Renani</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Ghaderi</a:t>
            </a:r>
            <a:r>
              <a:rPr lang="en-US" sz="1200" kern="1200" dirty="0">
                <a:solidFill>
                  <a:schemeClr val="tx1"/>
                </a:solidFill>
                <a:latin typeface="+mn-lt"/>
                <a:ea typeface="+mn-ea"/>
                <a:cs typeface="+mn-cs"/>
              </a:rPr>
              <a:t> &amp; </a:t>
            </a:r>
            <a:r>
              <a:rPr lang="en-US" sz="1200" kern="1200" dirty="0" err="1">
                <a:solidFill>
                  <a:schemeClr val="tx1"/>
                </a:solidFill>
                <a:latin typeface="+mn-lt"/>
                <a:ea typeface="+mn-ea"/>
                <a:cs typeface="+mn-cs"/>
              </a:rPr>
              <a:t>Mahmoudi</a:t>
            </a:r>
            <a:r>
              <a:rPr lang="en-US" sz="1200" kern="1200" dirty="0">
                <a:solidFill>
                  <a:schemeClr val="tx1"/>
                </a:solidFill>
                <a:latin typeface="+mn-lt"/>
                <a:ea typeface="+mn-ea"/>
                <a:cs typeface="+mn-cs"/>
              </a:rPr>
              <a:t>, 2017). </a:t>
            </a:r>
          </a:p>
          <a:p>
            <a:pPr rtl="0" fontAlgn="base"/>
            <a:endParaRPr lang="en-US" dirty="0"/>
          </a:p>
        </p:txBody>
      </p:sp>
      <p:sp>
        <p:nvSpPr>
          <p:cNvPr id="4" name="Slide Number Placeholder 3"/>
          <p:cNvSpPr>
            <a:spLocks noGrp="1"/>
          </p:cNvSpPr>
          <p:nvPr>
            <p:ph type="sldNum" sz="quarter" idx="10"/>
          </p:nvPr>
        </p:nvSpPr>
        <p:spPr/>
        <p:txBody>
          <a:bodyPr/>
          <a:lstStyle/>
          <a:p>
            <a:fld id="{46E59792-F2D3-DE41-9C68-F7287CCDFB98}" type="slidenum">
              <a:rPr lang="en-US" smtClean="0"/>
              <a:pPr/>
              <a:t>10</a:t>
            </a:fld>
            <a:endParaRPr lang="en-US"/>
          </a:p>
        </p:txBody>
      </p:sp>
    </p:spTree>
    <p:extLst>
      <p:ext uri="{BB962C8B-B14F-4D97-AF65-F5344CB8AC3E}">
        <p14:creationId xmlns:p14="http://schemas.microsoft.com/office/powerpoint/2010/main" val="199116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E59792-F2D3-DE41-9C68-F7287CCDFB98}" type="slidenum">
              <a:rPr lang="en-US" smtClean="0"/>
              <a:pPr/>
              <a:t>11</a:t>
            </a:fld>
            <a:endParaRPr lang="en-US"/>
          </a:p>
        </p:txBody>
      </p:sp>
    </p:spTree>
    <p:extLst>
      <p:ext uri="{BB962C8B-B14F-4D97-AF65-F5344CB8AC3E}">
        <p14:creationId xmlns:p14="http://schemas.microsoft.com/office/powerpoint/2010/main" val="1823853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E59792-F2D3-DE41-9C68-F7287CCDFB98}" type="slidenum">
              <a:rPr lang="en-US" smtClean="0"/>
              <a:pPr/>
              <a:t>12</a:t>
            </a:fld>
            <a:endParaRPr lang="en-US"/>
          </a:p>
        </p:txBody>
      </p:sp>
    </p:spTree>
    <p:extLst>
      <p:ext uri="{BB962C8B-B14F-4D97-AF65-F5344CB8AC3E}">
        <p14:creationId xmlns:p14="http://schemas.microsoft.com/office/powerpoint/2010/main" val="362914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E59792-F2D3-DE41-9C68-F7287CCDFB98}" type="slidenum">
              <a:rPr lang="en-US" smtClean="0"/>
              <a:pPr/>
              <a:t>13</a:t>
            </a:fld>
            <a:endParaRPr lang="en-US"/>
          </a:p>
        </p:txBody>
      </p:sp>
    </p:spTree>
    <p:extLst>
      <p:ext uri="{BB962C8B-B14F-4D97-AF65-F5344CB8AC3E}">
        <p14:creationId xmlns:p14="http://schemas.microsoft.com/office/powerpoint/2010/main" val="31749480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a:t>
            </a:r>
          </a:p>
        </p:txBody>
      </p:sp>
      <p:sp>
        <p:nvSpPr>
          <p:cNvPr id="3" name="Subtitle 2"/>
          <p:cNvSpPr>
            <a:spLocks noGrp="1"/>
          </p:cNvSpPr>
          <p:nvPr>
            <p:ph type="subTitle" idx="1" hasCustomPrompt="1"/>
          </p:nvPr>
        </p:nvSpPr>
        <p:spPr>
          <a:xfrm>
            <a:off x="1721474" y="4549205"/>
            <a:ext cx="5677739" cy="1752600"/>
          </a:xfrm>
        </p:spPr>
        <p:txBody>
          <a:bodyPr>
            <a:normAutofit/>
          </a:bodyPr>
          <a:lstStyle>
            <a:lvl1pPr marL="0" indent="0" algn="ctr">
              <a:buNone/>
              <a:defRPr sz="3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5" name="Round Diagonal Corner Rectangle 4"/>
          <p:cNvSpPr/>
          <p:nvPr userDrawn="1"/>
        </p:nvSpPr>
        <p:spPr>
          <a:xfrm>
            <a:off x="230904" y="204252"/>
            <a:ext cx="8658880" cy="6420633"/>
          </a:xfrm>
          <a:prstGeom prst="round2DiagRect">
            <a:avLst>
              <a:gd name="adj1" fmla="val 5144"/>
              <a:gd name="adj2" fmla="val 0"/>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188312"/>
            <a:ext cx="9144000" cy="1764014"/>
          </a:xfrm>
          <a:prstGeom prst="rect">
            <a:avLst/>
          </a:prstGeom>
          <a:ln w="12700">
            <a:solidFill>
              <a:schemeClr val="bg1"/>
            </a:solidFill>
          </a:ln>
        </p:spPr>
      </p:pic>
      <p:sp>
        <p:nvSpPr>
          <p:cNvPr id="6" name="Rectangle 5"/>
          <p:cNvSpPr/>
          <p:nvPr userDrawn="1"/>
        </p:nvSpPr>
        <p:spPr>
          <a:xfrm>
            <a:off x="0" y="-4730"/>
            <a:ext cx="9144000" cy="1193042"/>
          </a:xfrm>
          <a:prstGeom prst="rect">
            <a:avLst/>
          </a:prstGeom>
          <a:solidFill>
            <a:srgbClr val="642B4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2952326"/>
            <a:ext cx="9144000" cy="1407654"/>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5"/>
          <p:cNvSpPr>
            <a:spLocks noGrp="1"/>
          </p:cNvSpPr>
          <p:nvPr>
            <p:ph type="title" hasCustomPrompt="1"/>
          </p:nvPr>
        </p:nvSpPr>
        <p:spPr>
          <a:xfrm>
            <a:off x="457200" y="3141551"/>
            <a:ext cx="8229600" cy="982397"/>
          </a:xfrm>
        </p:spPr>
        <p:txBody>
          <a:bodyPr>
            <a:normAutofit/>
          </a:bodyPr>
          <a:lstStyle>
            <a:lvl1pPr algn="ctr">
              <a:defRPr sz="4000" b="1" i="0">
                <a:latin typeface="Newslab" charset="0"/>
                <a:ea typeface="Newslab" charset="0"/>
                <a:cs typeface="Newslab" charset="0"/>
              </a:defRPr>
            </a:lvl1pPr>
          </a:lstStyle>
          <a:p>
            <a:r>
              <a:rPr lang="en-US" dirty="0"/>
              <a:t>Title of Presentation</a:t>
            </a: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971961" y="5889801"/>
            <a:ext cx="2044931" cy="896624"/>
          </a:xfrm>
          <a:prstGeom prst="rect">
            <a:avLst/>
          </a:prstGeom>
        </p:spPr>
      </p:pic>
      <p:sp>
        <p:nvSpPr>
          <p:cNvPr id="11" name="Text Placeholder 10"/>
          <p:cNvSpPr>
            <a:spLocks noGrp="1"/>
          </p:cNvSpPr>
          <p:nvPr>
            <p:ph type="body" sz="quarter" idx="10"/>
          </p:nvPr>
        </p:nvSpPr>
        <p:spPr>
          <a:xfrm>
            <a:off x="457200" y="6357429"/>
            <a:ext cx="2116138" cy="285997"/>
          </a:xfrm>
        </p:spPr>
        <p:txBody>
          <a:bodyPr>
            <a:normAutofit/>
          </a:bodyPr>
          <a:lstStyle>
            <a:lvl1pPr marL="0" indent="0">
              <a:buNone/>
              <a:defRPr sz="1200">
                <a:solidFill>
                  <a:srgbClr val="642B4F"/>
                </a:solidFill>
              </a:defRPr>
            </a:lvl1pPr>
          </a:lstStyle>
          <a:p>
            <a:pPr marL="230188" marR="0" lvl="0" indent="-230188" algn="l" defTabSz="457200" rtl="0" eaLnBrk="1" fontAlgn="auto" latinLnBrk="0" hangingPunct="1">
              <a:lnSpc>
                <a:spcPct val="100000"/>
              </a:lnSpc>
              <a:spcBef>
                <a:spcPct val="20000"/>
              </a:spcBef>
              <a:spcAft>
                <a:spcPts val="0"/>
              </a:spcAft>
              <a:buClr>
                <a:schemeClr val="accent6"/>
              </a:buClr>
              <a:buSzTx/>
              <a:tabLst/>
              <a:defRPr/>
            </a:pPr>
            <a:r>
              <a:rPr lang="en-US"/>
              <a:t>Edit Master text styles</a:t>
            </a: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Title Slid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a:t>
            </a:r>
          </a:p>
        </p:txBody>
      </p:sp>
      <p:sp>
        <p:nvSpPr>
          <p:cNvPr id="3" name="Subtitle 2"/>
          <p:cNvSpPr>
            <a:spLocks noGrp="1"/>
          </p:cNvSpPr>
          <p:nvPr>
            <p:ph type="subTitle" idx="1" hasCustomPrompt="1"/>
          </p:nvPr>
        </p:nvSpPr>
        <p:spPr>
          <a:xfrm>
            <a:off x="1721474" y="4549205"/>
            <a:ext cx="5677739" cy="1752600"/>
          </a:xfrm>
        </p:spPr>
        <p:txBody>
          <a:bodyPr>
            <a:normAutofit/>
          </a:bodyPr>
          <a:lstStyle>
            <a:lvl1pPr marL="0" indent="0" algn="ctr">
              <a:buNone/>
              <a:defRPr sz="3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5" name="Round Diagonal Corner Rectangle 4"/>
          <p:cNvSpPr/>
          <p:nvPr userDrawn="1"/>
        </p:nvSpPr>
        <p:spPr>
          <a:xfrm>
            <a:off x="230904" y="204252"/>
            <a:ext cx="8658880" cy="6420633"/>
          </a:xfrm>
          <a:prstGeom prst="round2DiagRect">
            <a:avLst>
              <a:gd name="adj1" fmla="val 5144"/>
              <a:gd name="adj2" fmla="val 0"/>
            </a:avLst>
          </a:prstGeom>
          <a:no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0" y="0"/>
            <a:ext cx="9144000" cy="1193042"/>
          </a:xfrm>
          <a:prstGeom prst="rect">
            <a:avLst/>
          </a:prstGeom>
          <a:solidFill>
            <a:srgbClr val="642B4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2952326"/>
            <a:ext cx="9144000" cy="1407654"/>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5"/>
          <p:cNvSpPr>
            <a:spLocks noGrp="1"/>
          </p:cNvSpPr>
          <p:nvPr>
            <p:ph type="title" hasCustomPrompt="1"/>
          </p:nvPr>
        </p:nvSpPr>
        <p:spPr>
          <a:xfrm>
            <a:off x="457200" y="3138240"/>
            <a:ext cx="8229600" cy="982397"/>
          </a:xfrm>
        </p:spPr>
        <p:txBody>
          <a:bodyPr>
            <a:normAutofit/>
          </a:bodyPr>
          <a:lstStyle>
            <a:lvl1pPr algn="ctr">
              <a:defRPr sz="4000" b="1" i="0">
                <a:latin typeface="Newslab" charset="0"/>
                <a:ea typeface="Newslab" charset="0"/>
                <a:cs typeface="Newslab" charset="0"/>
              </a:defRPr>
            </a:lvl1pPr>
          </a:lstStyle>
          <a:p>
            <a:r>
              <a:rPr lang="en-US" dirty="0"/>
              <a:t>Title of Presentation</a:t>
            </a: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971961" y="5889801"/>
            <a:ext cx="2044931" cy="896624"/>
          </a:xfrm>
          <a:prstGeom prst="rect">
            <a:avLst/>
          </a:prstGeom>
        </p:spPr>
      </p:pic>
      <p:sp>
        <p:nvSpPr>
          <p:cNvPr id="15" name="Picture Placeholder 10"/>
          <p:cNvSpPr>
            <a:spLocks noGrp="1"/>
          </p:cNvSpPr>
          <p:nvPr>
            <p:ph type="pic" sz="quarter" idx="11"/>
          </p:nvPr>
        </p:nvSpPr>
        <p:spPr>
          <a:xfrm>
            <a:off x="3035431" y="1193041"/>
            <a:ext cx="3040299" cy="1756919"/>
          </a:xfrm>
        </p:spPr>
        <p:txBody>
          <a:bodyPr anchor="ctr">
            <a:normAutofit/>
          </a:bodyPr>
          <a:lstStyle>
            <a:lvl1pPr algn="ctr">
              <a:defRPr sz="2400"/>
            </a:lvl1pPr>
          </a:lstStyle>
          <a:p>
            <a:r>
              <a:rPr lang="en-US"/>
              <a:t>Click icon to add picture</a:t>
            </a:r>
            <a:endParaRPr lang="en-US" dirty="0"/>
          </a:p>
        </p:txBody>
      </p:sp>
      <p:sp>
        <p:nvSpPr>
          <p:cNvPr id="17" name="Picture Placeholder 10"/>
          <p:cNvSpPr>
            <a:spLocks noGrp="1"/>
          </p:cNvSpPr>
          <p:nvPr>
            <p:ph type="pic" sz="quarter" idx="12"/>
          </p:nvPr>
        </p:nvSpPr>
        <p:spPr>
          <a:xfrm>
            <a:off x="6075731" y="1193039"/>
            <a:ext cx="3068270" cy="1756921"/>
          </a:xfrm>
        </p:spPr>
        <p:txBody>
          <a:bodyPr anchor="ctr">
            <a:normAutofit/>
          </a:bodyPr>
          <a:lstStyle>
            <a:lvl1pPr algn="ctr">
              <a:defRPr sz="2400"/>
            </a:lvl1pPr>
          </a:lstStyle>
          <a:p>
            <a:r>
              <a:rPr lang="en-US"/>
              <a:t>Click icon to add picture</a:t>
            </a:r>
            <a:endParaRPr lang="en-US" dirty="0"/>
          </a:p>
        </p:txBody>
      </p:sp>
      <p:sp>
        <p:nvSpPr>
          <p:cNvPr id="11" name="Picture Placeholder 10"/>
          <p:cNvSpPr>
            <a:spLocks noGrp="1"/>
          </p:cNvSpPr>
          <p:nvPr>
            <p:ph type="pic" sz="quarter" idx="10"/>
          </p:nvPr>
        </p:nvSpPr>
        <p:spPr>
          <a:xfrm>
            <a:off x="0" y="1193040"/>
            <a:ext cx="3035431" cy="1752602"/>
          </a:xfrm>
        </p:spPr>
        <p:txBody>
          <a:bodyPr anchor="ctr">
            <a:normAutofit/>
          </a:bodyPr>
          <a:lstStyle>
            <a:lvl1pPr algn="ctr">
              <a:defRPr sz="2400"/>
            </a:lvl1pPr>
          </a:lstStyle>
          <a:p>
            <a:r>
              <a:rPr lang="en-US"/>
              <a:t>Click icon to add picture</a:t>
            </a:r>
            <a:endParaRPr lang="en-US" dirty="0"/>
          </a:p>
        </p:txBody>
      </p:sp>
      <p:sp>
        <p:nvSpPr>
          <p:cNvPr id="14" name="Text Placeholder 10"/>
          <p:cNvSpPr>
            <a:spLocks noGrp="1"/>
          </p:cNvSpPr>
          <p:nvPr>
            <p:ph type="body" sz="quarter" idx="13"/>
          </p:nvPr>
        </p:nvSpPr>
        <p:spPr>
          <a:xfrm>
            <a:off x="457200" y="6357429"/>
            <a:ext cx="2116138" cy="285997"/>
          </a:xfrm>
        </p:spPr>
        <p:txBody>
          <a:bodyPr>
            <a:normAutofit/>
          </a:bodyPr>
          <a:lstStyle>
            <a:lvl1pPr marL="0" indent="0">
              <a:buNone/>
              <a:defRPr sz="1200">
                <a:solidFill>
                  <a:srgbClr val="642B4F"/>
                </a:solidFill>
              </a:defRPr>
            </a:lvl1pPr>
          </a:lstStyle>
          <a:p>
            <a:pPr marL="230188" marR="0" lvl="0" indent="-230188" algn="l" defTabSz="457200" rtl="0" eaLnBrk="1" fontAlgn="auto" latinLnBrk="0" hangingPunct="1">
              <a:lnSpc>
                <a:spcPct val="100000"/>
              </a:lnSpc>
              <a:spcBef>
                <a:spcPct val="20000"/>
              </a:spcBef>
              <a:spcAft>
                <a:spcPts val="0"/>
              </a:spcAft>
              <a:buClr>
                <a:schemeClr val="accent6"/>
              </a:buClr>
              <a:buSzTx/>
              <a:tabLst/>
              <a:defRPr/>
            </a:pPr>
            <a:r>
              <a:rPr lang="en-US"/>
              <a:t>Edit Master text styles</a:t>
            </a:r>
          </a:p>
        </p:txBody>
      </p:sp>
    </p:spTree>
    <p:extLst>
      <p:ext uri="{BB962C8B-B14F-4D97-AF65-F5344CB8AC3E}">
        <p14:creationId xmlns:p14="http://schemas.microsoft.com/office/powerpoint/2010/main" val="2101171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Subtitle and Conten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4921" y="657432"/>
            <a:ext cx="7005363" cy="487583"/>
          </a:xfrm>
        </p:spPr>
        <p:txBody>
          <a:bodyPr>
            <a:normAutofit/>
          </a:bodyPr>
          <a:lstStyle>
            <a:lvl1pPr marL="0" indent="0" algn="l">
              <a:buNone/>
              <a:defRPr sz="2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
        <p:nvSpPr>
          <p:cNvPr id="17" name="Content Placeholder 16"/>
          <p:cNvSpPr>
            <a:spLocks noGrp="1"/>
          </p:cNvSpPr>
          <p:nvPr>
            <p:ph sz="quarter" idx="13"/>
          </p:nvPr>
        </p:nvSpPr>
        <p:spPr>
          <a:xfrm>
            <a:off x="365125" y="1539875"/>
            <a:ext cx="8515830" cy="45484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
        <p:nvSpPr>
          <p:cNvPr id="17" name="Content Placeholder 16"/>
          <p:cNvSpPr>
            <a:spLocks noGrp="1"/>
          </p:cNvSpPr>
          <p:nvPr>
            <p:ph sz="quarter" idx="13"/>
          </p:nvPr>
        </p:nvSpPr>
        <p:spPr>
          <a:xfrm>
            <a:off x="365125" y="1539875"/>
            <a:ext cx="8515830" cy="45484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Subtitle Only">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64921" y="657432"/>
            <a:ext cx="7005363" cy="487583"/>
          </a:xfrm>
        </p:spPr>
        <p:txBody>
          <a:bodyPr>
            <a:normAutofit/>
          </a:bodyPr>
          <a:lstStyle>
            <a:lvl1pPr marL="0" indent="0" algn="l">
              <a:buNone/>
              <a:defRPr sz="2000" b="1">
                <a:solidFill>
                  <a:srgbClr val="F6831F"/>
                </a:solidFill>
                <a:latin typeface="Newslab" charset="0"/>
                <a:ea typeface="Newslab" charset="0"/>
                <a:cs typeface="Newslab"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p:cNvPicPr>
            <a:picLocks noChangeAspect="1"/>
          </p:cNvPicPr>
          <p:nvPr userDrawn="1"/>
        </p:nvPicPr>
        <p:blipFill>
          <a:blip r:embed="rId2"/>
          <a:stretch>
            <a:fillRect/>
          </a:stretch>
        </p:blipFill>
        <p:spPr>
          <a:xfrm>
            <a:off x="629622" y="3219668"/>
            <a:ext cx="1104872" cy="917043"/>
          </a:xfrm>
          <a:prstGeom prst="rect">
            <a:avLst/>
          </a:prstGeom>
        </p:spPr>
      </p:pic>
      <p:sp>
        <p:nvSpPr>
          <p:cNvPr id="16"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5"/>
          <p:cNvSpPr>
            <a:spLocks noGrp="1"/>
          </p:cNvSpPr>
          <p:nvPr>
            <p:ph type="title" hasCustomPrompt="1"/>
          </p:nvPr>
        </p:nvSpPr>
        <p:spPr>
          <a:xfrm>
            <a:off x="364921" y="196738"/>
            <a:ext cx="7005363" cy="564435"/>
          </a:xfrm>
        </p:spPr>
        <p:txBody>
          <a:bodyPr>
            <a:normAutofit/>
          </a:bodyPr>
          <a:lstStyle>
            <a:lvl1pPr algn="l">
              <a:defRPr sz="2800" b="1" i="0" baseline="0">
                <a:solidFill>
                  <a:srgbClr val="642B4F"/>
                </a:solidFill>
                <a:latin typeface="Newslab" charset="0"/>
                <a:ea typeface="Newslab" charset="0"/>
                <a:cs typeface="Newslab" charset="0"/>
              </a:defRPr>
            </a:lvl1pPr>
          </a:lstStyle>
          <a:p>
            <a:r>
              <a:rPr lang="en-US" dirty="0"/>
              <a:t>Click to Edit Slide Title</a:t>
            </a:r>
          </a:p>
        </p:txBody>
      </p:sp>
    </p:spTree>
    <p:extLst>
      <p:ext uri="{BB962C8B-B14F-4D97-AF65-F5344CB8AC3E}">
        <p14:creationId xmlns:p14="http://schemas.microsoft.com/office/powerpoint/2010/main" val="1506713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71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Rectangle 1"/>
          <p:cNvSpPr/>
          <p:nvPr userDrawn="1"/>
        </p:nvSpPr>
        <p:spPr>
          <a:xfrm>
            <a:off x="0" y="0"/>
            <a:ext cx="9144000" cy="655982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0" y="1"/>
            <a:ext cx="9144000" cy="6559824"/>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6831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618962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7012236"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76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6802916"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0613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ctr">
            <a:normAutofit/>
          </a:bodyPr>
          <a:lstStyle>
            <a:lvl1pPr algn="l">
              <a:defRPr sz="1600" b="1">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Content Placeholder 2"/>
          <p:cNvSpPr>
            <a:spLocks noGrp="1"/>
          </p:cNvSpPr>
          <p:nvPr>
            <p:ph idx="1" hasCustomPrompt="1"/>
          </p:nvPr>
        </p:nvSpPr>
        <p:spPr>
          <a:xfrm>
            <a:off x="3586067" y="273050"/>
            <a:ext cx="4235909" cy="5853113"/>
          </a:xfrm>
        </p:spPr>
        <p:txBody>
          <a:bodyPr/>
          <a:lstStyle>
            <a:lvl1pPr>
              <a:defRPr sz="28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a:t>
            </a:r>
            <a:br>
              <a:rPr lang="en-US" dirty="0"/>
            </a:br>
            <a:r>
              <a:rPr lang="en-US" dirty="0"/>
              <a:t>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normAutofit/>
          </a:bodyPr>
          <a:lstStyle>
            <a:lvl1pPr marL="0" indent="0">
              <a:buNone/>
              <a:defRPr sz="2000">
                <a:solidFill>
                  <a:srgbClr val="F6831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3102140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Picture Placeholder 2"/>
          <p:cNvSpPr>
            <a:spLocks noGrp="1"/>
          </p:cNvSpPr>
          <p:nvPr>
            <p:ph type="pic" idx="1"/>
          </p:nvPr>
        </p:nvSpPr>
        <p:spPr>
          <a:xfrm>
            <a:off x="914401" y="1498293"/>
            <a:ext cx="7513504" cy="32292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F6831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873286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4253"/>
            <a:ext cx="7374835" cy="982397"/>
          </a:xfrm>
        </p:spPr>
        <p:txBody>
          <a:bodyPr>
            <a:normAutofit/>
          </a:bodyPr>
          <a:lstStyle>
            <a:lvl1pPr>
              <a:defRPr sz="2800" b="1">
                <a:solidFill>
                  <a:srgbClr val="642B4F"/>
                </a:solidFill>
                <a:latin typeface="Newslab" charset="0"/>
                <a:ea typeface="Newslab" charset="0"/>
                <a:cs typeface="Newslab" charset="0"/>
              </a:defRPr>
            </a:lvl1pPr>
          </a:lstStyle>
          <a:p>
            <a:r>
              <a:rPr lang="en-US" dirty="0"/>
              <a:t>Click to Edit Slide Title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63040"/>
            <a:ext cx="2057400" cy="4663123"/>
          </a:xfrm>
        </p:spPr>
        <p:txBody>
          <a:bodyPr vert="eaVert"/>
          <a:lstStyle>
            <a:lvl1pPr>
              <a:defRPr>
                <a:solidFill>
                  <a:srgbClr val="642B4F"/>
                </a:solidFill>
                <a:latin typeface="Newslab" charset="0"/>
                <a:ea typeface="Newslab" charset="0"/>
                <a:cs typeface="Newslab"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63040"/>
            <a:ext cx="6019800" cy="466312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p:cNvSpPr/>
          <p:nvPr userDrawn="1"/>
        </p:nvSpPr>
        <p:spPr>
          <a:xfrm>
            <a:off x="-1" y="6555594"/>
            <a:ext cx="9144001" cy="302405"/>
          </a:xfrm>
          <a:prstGeom prst="rect">
            <a:avLst/>
          </a:prstGeom>
          <a:solidFill>
            <a:srgbClr val="642B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04253"/>
            <a:ext cx="8229600" cy="98239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36652"/>
            <a:ext cx="8229600" cy="48665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1" y="0"/>
            <a:ext cx="9144001" cy="1227634"/>
          </a:xfrm>
          <a:prstGeom prst="rect">
            <a:avLst/>
          </a:prstGeom>
          <a:solidFill>
            <a:srgbClr val="C8C8C8"/>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1" y="1227634"/>
            <a:ext cx="9144001" cy="139970"/>
          </a:xfrm>
          <a:prstGeom prst="rect">
            <a:avLst/>
          </a:prstGeom>
          <a:solidFill>
            <a:srgbClr val="F6831F"/>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53210" y="78374"/>
            <a:ext cx="962190" cy="1098500"/>
          </a:xfrm>
          <a:prstGeom prst="rect">
            <a:avLst/>
          </a:prstGeom>
        </p:spPr>
      </p:pic>
      <p:sp>
        <p:nvSpPr>
          <p:cNvPr id="14" name="TextBox 13"/>
          <p:cNvSpPr txBox="1"/>
          <p:nvPr userDrawn="1"/>
        </p:nvSpPr>
        <p:spPr>
          <a:xfrm>
            <a:off x="8434305" y="6583685"/>
            <a:ext cx="731520" cy="246221"/>
          </a:xfrm>
          <a:prstGeom prst="rect">
            <a:avLst/>
          </a:prstGeom>
          <a:noFill/>
        </p:spPr>
        <p:txBody>
          <a:bodyPr wrap="square" rtlCol="0">
            <a:spAutoFit/>
          </a:bodyPr>
          <a:lstStyle/>
          <a:p>
            <a:fld id="{5DF6D323-EB74-F94D-88BE-D59C15B5AC65}" type="slidenum">
              <a:rPr lang="en-US" sz="1000" smtClean="0">
                <a:solidFill>
                  <a:srgbClr val="F6831F"/>
                </a:solidFill>
                <a:latin typeface="Newslab" charset="0"/>
                <a:ea typeface="Newslab" charset="0"/>
                <a:cs typeface="Newslab" charset="0"/>
              </a:rPr>
              <a:pPr/>
              <a:t>‹#›</a:t>
            </a:fld>
            <a:endParaRPr lang="en-US" sz="1000" dirty="0">
              <a:solidFill>
                <a:srgbClr val="F6831F"/>
              </a:solidFill>
              <a:latin typeface="Newslab" charset="0"/>
              <a:ea typeface="Newslab" charset="0"/>
              <a:cs typeface="Newslab" charset="0"/>
            </a:endParaRPr>
          </a:p>
        </p:txBody>
      </p:sp>
    </p:spTree>
    <p:extLst>
      <p:ext uri="{BB962C8B-B14F-4D97-AF65-F5344CB8AC3E}">
        <p14:creationId xmlns:p14="http://schemas.microsoft.com/office/powerpoint/2010/main" val="3754825745"/>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63" r:id="rId4"/>
    <p:sldLayoutId id="2147483664" r:id="rId5"/>
    <p:sldLayoutId id="2147483654" r:id="rId6"/>
    <p:sldLayoutId id="2147483655" r:id="rId7"/>
    <p:sldLayoutId id="2147483662" r:id="rId8"/>
    <p:sldLayoutId id="2147483651" r:id="rId9"/>
    <p:sldLayoutId id="2147483652" r:id="rId10"/>
    <p:sldLayoutId id="2147483653" r:id="rId11"/>
    <p:sldLayoutId id="2147483656" r:id="rId12"/>
    <p:sldLayoutId id="2147483657" r:id="rId13"/>
    <p:sldLayoutId id="2147483665" r:id="rId14"/>
    <p:sldLayoutId id="2147483666" r:id="rId15"/>
  </p:sldLayoutIdLst>
  <p:hf hdr="0" dt="0"/>
  <p:txStyles>
    <p:titleStyle>
      <a:lvl1pPr algn="l" defTabSz="457200" rtl="0" eaLnBrk="1" latinLnBrk="0" hangingPunct="1">
        <a:spcBef>
          <a:spcPct val="0"/>
        </a:spcBef>
        <a:buNone/>
        <a:defRPr sz="3600" kern="1200">
          <a:solidFill>
            <a:schemeClr val="bg1"/>
          </a:solidFill>
          <a:latin typeface="Lato Regular"/>
          <a:ea typeface="+mj-ea"/>
          <a:cs typeface="Lato Regular"/>
        </a:defRPr>
      </a:lvl1pPr>
    </p:titleStyle>
    <p:bodyStyle>
      <a:lvl1pPr marL="230188" indent="-230188" algn="l" defTabSz="457200" rtl="0" eaLnBrk="1" latinLnBrk="0" hangingPunct="1">
        <a:spcBef>
          <a:spcPct val="20000"/>
        </a:spcBef>
        <a:buClr>
          <a:srgbClr val="F6831F"/>
        </a:buClr>
        <a:buFont typeface="Arial"/>
        <a:buChar char="•"/>
        <a:defRPr sz="2800" kern="1200">
          <a:solidFill>
            <a:srgbClr val="642B4F"/>
          </a:solidFill>
          <a:latin typeface="Newslab" charset="0"/>
          <a:ea typeface="Newslab" charset="0"/>
          <a:cs typeface="Newslab" charset="0"/>
        </a:defRPr>
      </a:lvl1pPr>
      <a:lvl2pPr marL="630238" indent="-227013" algn="l" defTabSz="457200" rtl="0" eaLnBrk="1" latinLnBrk="0" hangingPunct="1">
        <a:spcBef>
          <a:spcPct val="20000"/>
        </a:spcBef>
        <a:buClr>
          <a:srgbClr val="F6831F"/>
        </a:buClr>
        <a:buFont typeface="Arial"/>
        <a:buChar char="–"/>
        <a:defRPr sz="2400" kern="1200">
          <a:solidFill>
            <a:srgbClr val="F6831F"/>
          </a:solidFill>
          <a:latin typeface="Newslab" charset="0"/>
          <a:ea typeface="Newslab" charset="0"/>
          <a:cs typeface="Newslab" charset="0"/>
        </a:defRPr>
      </a:lvl2pPr>
      <a:lvl3pPr marL="968375" indent="-169863" algn="l" defTabSz="457200" rtl="0" eaLnBrk="1" latinLnBrk="0" hangingPunct="1">
        <a:spcBef>
          <a:spcPct val="20000"/>
        </a:spcBef>
        <a:buClr>
          <a:srgbClr val="F6831F"/>
        </a:buClr>
        <a:buFont typeface="Arial"/>
        <a:buChar char="•"/>
        <a:defRPr sz="2000" kern="1200">
          <a:solidFill>
            <a:srgbClr val="F6831F"/>
          </a:solidFill>
          <a:latin typeface="Newslab" charset="0"/>
          <a:ea typeface="Newslab" charset="0"/>
          <a:cs typeface="Newslab" charset="0"/>
        </a:defRPr>
      </a:lvl3pPr>
      <a:lvl4pPr marL="1431925" indent="-228600" algn="l" defTabSz="457200" rtl="0" eaLnBrk="1" latinLnBrk="0" hangingPunct="1">
        <a:spcBef>
          <a:spcPct val="20000"/>
        </a:spcBef>
        <a:buClr>
          <a:srgbClr val="F6831F"/>
        </a:buClr>
        <a:buFont typeface="Arial"/>
        <a:buChar char="–"/>
        <a:tabLst/>
        <a:defRPr sz="1800" kern="1200">
          <a:solidFill>
            <a:srgbClr val="F6831F"/>
          </a:solidFill>
          <a:latin typeface="Newslab" charset="0"/>
          <a:ea typeface="Newslab" charset="0"/>
          <a:cs typeface="Newslab" charset="0"/>
        </a:defRPr>
      </a:lvl4pPr>
      <a:lvl5pPr marL="1825625" indent="-228600" algn="l" defTabSz="457200" rtl="0" eaLnBrk="1" latinLnBrk="0" hangingPunct="1">
        <a:spcBef>
          <a:spcPct val="20000"/>
        </a:spcBef>
        <a:buClr>
          <a:srgbClr val="F6831F"/>
        </a:buClr>
        <a:buFont typeface="Arial"/>
        <a:buChar char="»"/>
        <a:defRPr sz="1800" kern="1200">
          <a:solidFill>
            <a:srgbClr val="F6831F"/>
          </a:solidFill>
          <a:latin typeface="Newslab" charset="0"/>
          <a:ea typeface="Newslab" charset="0"/>
          <a:cs typeface="Newslab"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0" y="4549205"/>
            <a:ext cx="9144000" cy="1752600"/>
          </a:xfrm>
        </p:spPr>
        <p:txBody>
          <a:bodyPr>
            <a:normAutofit fontScale="92500"/>
          </a:bodyPr>
          <a:lstStyle/>
          <a:p>
            <a:r>
              <a:rPr lang="en-US" sz="2200" dirty="0"/>
              <a:t>Crankshaw, J., </a:t>
            </a:r>
            <a:r>
              <a:rPr lang="en-US" sz="2200" dirty="0" err="1"/>
              <a:t>Eathorne</a:t>
            </a:r>
            <a:r>
              <a:rPr lang="en-US" sz="2200" dirty="0"/>
              <a:t>, M., Henson, S., </a:t>
            </a:r>
            <a:r>
              <a:rPr lang="en-US" sz="2200" dirty="0" err="1"/>
              <a:t>Leilich</a:t>
            </a:r>
            <a:r>
              <a:rPr lang="en-US" sz="2200" dirty="0"/>
              <a:t>, C., Linde, A., and </a:t>
            </a:r>
            <a:r>
              <a:rPr lang="en-US" sz="2200" dirty="0" err="1"/>
              <a:t>Sieranski</a:t>
            </a:r>
            <a:r>
              <a:rPr lang="en-US" sz="2200" dirty="0"/>
              <a:t>, H.</a:t>
            </a:r>
          </a:p>
          <a:p>
            <a:r>
              <a:rPr lang="en-US" dirty="0"/>
              <a:t>Group 3</a:t>
            </a:r>
          </a:p>
          <a:p>
            <a:r>
              <a:rPr lang="en-US" sz="1800" dirty="0"/>
              <a:t>BUS515 – Organizational Dynamics</a:t>
            </a:r>
          </a:p>
          <a:p>
            <a:r>
              <a:rPr lang="en-US" sz="1800" dirty="0"/>
              <a:t>Dr. Sheila Schmitz</a:t>
            </a:r>
          </a:p>
        </p:txBody>
      </p:sp>
      <p:sp>
        <p:nvSpPr>
          <p:cNvPr id="3" name="Title 2"/>
          <p:cNvSpPr>
            <a:spLocks noGrp="1"/>
          </p:cNvSpPr>
          <p:nvPr>
            <p:ph type="title"/>
          </p:nvPr>
        </p:nvSpPr>
        <p:spPr/>
        <p:txBody>
          <a:bodyPr>
            <a:normAutofit/>
          </a:bodyPr>
          <a:lstStyle/>
          <a:p>
            <a:r>
              <a:rPr lang="en-US" dirty="0"/>
              <a:t>Global Executive Committee of FWD</a:t>
            </a:r>
          </a:p>
        </p:txBody>
      </p:sp>
      <p:sp>
        <p:nvSpPr>
          <p:cNvPr id="4" name="Text Placeholder 3"/>
          <p:cNvSpPr>
            <a:spLocks noGrp="1"/>
          </p:cNvSpPr>
          <p:nvPr>
            <p:ph type="body" sz="quarter" idx="10"/>
          </p:nvPr>
        </p:nvSpPr>
        <p:spPr/>
        <p:txBody>
          <a:bodyPr/>
          <a:lstStyle/>
          <a:p>
            <a:r>
              <a:rPr lang="en-US" dirty="0"/>
              <a:t>03/31/2018</a:t>
            </a:r>
          </a:p>
        </p:txBody>
      </p:sp>
    </p:spTree>
    <p:extLst>
      <p:ext uri="{BB962C8B-B14F-4D97-AF65-F5344CB8AC3E}">
        <p14:creationId xmlns:p14="http://schemas.microsoft.com/office/powerpoint/2010/main" val="341276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C18E0A-AA66-40C8-B5C3-34FFD675870B}"/>
              </a:ext>
            </a:extLst>
          </p:cNvPr>
          <p:cNvSpPr>
            <a:spLocks noGrp="1"/>
          </p:cNvSpPr>
          <p:nvPr>
            <p:ph type="title"/>
          </p:nvPr>
        </p:nvSpPr>
        <p:spPr>
          <a:xfrm>
            <a:off x="364921" y="80828"/>
            <a:ext cx="7005363" cy="564435"/>
          </a:xfrm>
        </p:spPr>
        <p:txBody>
          <a:bodyPr/>
          <a:lstStyle/>
          <a:p>
            <a:r>
              <a:rPr lang="en-US" dirty="0"/>
              <a:t>Overview of </a:t>
            </a:r>
            <a:r>
              <a:rPr lang="en-US" dirty="0" err="1"/>
              <a:t>Fluss</a:t>
            </a:r>
            <a:r>
              <a:rPr lang="en-US" dirty="0"/>
              <a:t> Washer &amp; Dryer</a:t>
            </a:r>
          </a:p>
        </p:txBody>
      </p:sp>
      <p:sp>
        <p:nvSpPr>
          <p:cNvPr id="4" name="Content Placeholder 3">
            <a:extLst>
              <a:ext uri="{FF2B5EF4-FFF2-40B4-BE49-F238E27FC236}">
                <a16:creationId xmlns:a16="http://schemas.microsoft.com/office/drawing/2014/main" id="{C98184D3-8DE0-4CD0-810B-4081E54ED08C}"/>
              </a:ext>
            </a:extLst>
          </p:cNvPr>
          <p:cNvSpPr>
            <a:spLocks noGrp="1"/>
          </p:cNvSpPr>
          <p:nvPr>
            <p:ph sz="quarter" idx="13"/>
          </p:nvPr>
        </p:nvSpPr>
        <p:spPr/>
        <p:txBody>
          <a:bodyPr>
            <a:normAutofit/>
          </a:bodyPr>
          <a:lstStyle/>
          <a:p>
            <a:pPr>
              <a:buFont typeface="Arial" panose="020B0604020202020204" pitchFamily="34" charset="0"/>
              <a:buChar char="•"/>
            </a:pPr>
            <a:r>
              <a:rPr lang="en-US" dirty="0" err="1"/>
              <a:t>Fluss</a:t>
            </a:r>
            <a:r>
              <a:rPr lang="en-US" dirty="0"/>
              <a:t> Washer and Dryer (FWD)</a:t>
            </a:r>
          </a:p>
          <a:p>
            <a:pPr lvl="1">
              <a:buFont typeface="Arial" panose="020B0604020202020204" pitchFamily="34" charset="0"/>
              <a:buChar char="•"/>
            </a:pPr>
            <a:r>
              <a:rPr lang="en-US" dirty="0"/>
              <a:t>Johannes Linden was appointed director position on FWD</a:t>
            </a:r>
          </a:p>
          <a:p>
            <a:pPr lvl="1">
              <a:buFont typeface="Arial" panose="020B0604020202020204" pitchFamily="34" charset="0"/>
              <a:buChar char="•"/>
            </a:pPr>
            <a:r>
              <a:rPr lang="en-US" dirty="0"/>
              <a:t>Each division focused on a specific product line </a:t>
            </a:r>
          </a:p>
          <a:p>
            <a:pPr lvl="1">
              <a:buFont typeface="Arial" panose="020B0604020202020204" pitchFamily="34" charset="0"/>
              <a:buChar char="•"/>
            </a:pPr>
            <a:r>
              <a:rPr lang="en-US" dirty="0"/>
              <a:t>Regional Directors were increased from 3 to 6</a:t>
            </a:r>
          </a:p>
          <a:p>
            <a:pPr lvl="0">
              <a:buFont typeface="Arial" panose="020B0604020202020204" pitchFamily="34" charset="0"/>
              <a:buChar char="•"/>
            </a:pPr>
            <a:r>
              <a:rPr lang="en-US" dirty="0" err="1"/>
              <a:t>Fluss</a:t>
            </a:r>
            <a:r>
              <a:rPr lang="en-US" dirty="0"/>
              <a:t> expanded globally in 3 geographic regions</a:t>
            </a:r>
          </a:p>
          <a:p>
            <a:pPr lvl="1">
              <a:buFont typeface="Arial" panose="020B0604020202020204" pitchFamily="34" charset="0"/>
              <a:buChar char="•"/>
            </a:pPr>
            <a:r>
              <a:rPr lang="en-US" dirty="0"/>
              <a:t>Company faced with two conflicting goals</a:t>
            </a:r>
          </a:p>
          <a:p>
            <a:pPr lvl="3">
              <a:buFont typeface="Arial" panose="020B0604020202020204" pitchFamily="34" charset="0"/>
              <a:buChar char="•"/>
            </a:pPr>
            <a:r>
              <a:rPr lang="en-US" dirty="0"/>
              <a:t>Finding efficiencies through pooling global resources</a:t>
            </a:r>
          </a:p>
          <a:p>
            <a:pPr lvl="3">
              <a:buFont typeface="Arial" panose="020B0604020202020204" pitchFamily="34" charset="0"/>
              <a:buChar char="•"/>
            </a:pPr>
            <a:r>
              <a:rPr lang="en-US" dirty="0"/>
              <a:t>Tailoring their products and operations for the local consumer and competitive landscape. </a:t>
            </a:r>
          </a:p>
          <a:p>
            <a:pPr marL="403225" lvl="1" indent="0">
              <a:buNone/>
            </a:pPr>
            <a:endParaRPr lang="en-US" dirty="0"/>
          </a:p>
        </p:txBody>
      </p:sp>
    </p:spTree>
    <p:extLst>
      <p:ext uri="{BB962C8B-B14F-4D97-AF65-F5344CB8AC3E}">
        <p14:creationId xmlns:p14="http://schemas.microsoft.com/office/powerpoint/2010/main" val="366517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Global Executive Committee (GEC)</a:t>
            </a:r>
          </a:p>
        </p:txBody>
      </p:sp>
      <p:sp>
        <p:nvSpPr>
          <p:cNvPr id="4" name="Content Placeholder 3"/>
          <p:cNvSpPr>
            <a:spLocks noGrp="1"/>
          </p:cNvSpPr>
          <p:nvPr>
            <p:ph sz="quarter" idx="13"/>
          </p:nvPr>
        </p:nvSpPr>
        <p:spPr/>
        <p:txBody>
          <a:bodyPr>
            <a:normAutofit/>
          </a:bodyPr>
          <a:lstStyle/>
          <a:p>
            <a:pPr>
              <a:buFont typeface="Arial" panose="020B0604020202020204" pitchFamily="34" charset="0"/>
              <a:buChar char="•"/>
            </a:pPr>
            <a:r>
              <a:rPr lang="en-US" dirty="0"/>
              <a:t>GEC’s Team Members</a:t>
            </a:r>
          </a:p>
          <a:p>
            <a:pPr lvl="1">
              <a:buFont typeface="Arial" panose="020B0604020202020204" pitchFamily="34" charset="0"/>
              <a:buChar char="•"/>
            </a:pPr>
            <a:r>
              <a:rPr lang="en-US" dirty="0"/>
              <a:t>Four Country Managers</a:t>
            </a:r>
          </a:p>
          <a:p>
            <a:pPr lvl="1">
              <a:buFont typeface="Arial" panose="020B0604020202020204" pitchFamily="34" charset="0"/>
              <a:buChar char="•"/>
            </a:pPr>
            <a:r>
              <a:rPr lang="en-US" dirty="0"/>
              <a:t>Six Regional Directors</a:t>
            </a:r>
          </a:p>
          <a:p>
            <a:pPr lvl="0">
              <a:buFont typeface="Arial" panose="020B0604020202020204" pitchFamily="34" charset="0"/>
              <a:buChar char="•"/>
            </a:pPr>
            <a:r>
              <a:rPr lang="en-US" dirty="0"/>
              <a:t>GEC’s Purpose</a:t>
            </a:r>
          </a:p>
          <a:p>
            <a:pPr lvl="1">
              <a:buFont typeface="Arial" panose="020B0604020202020204" pitchFamily="34" charset="0"/>
              <a:buChar char="•"/>
            </a:pPr>
            <a:r>
              <a:rPr lang="en-US" dirty="0"/>
              <a:t>To Develop Annual/ Regional Business Plans</a:t>
            </a:r>
          </a:p>
          <a:p>
            <a:pPr lvl="2">
              <a:buFont typeface="Arial" panose="020B0604020202020204" pitchFamily="34" charset="0"/>
              <a:buChar char="•"/>
            </a:pPr>
            <a:r>
              <a:rPr lang="en-US" dirty="0"/>
              <a:t>In response to the changing global and regional trends</a:t>
            </a:r>
          </a:p>
          <a:p>
            <a:pPr lvl="1">
              <a:buFont typeface="Arial" panose="020B0604020202020204" pitchFamily="34" charset="0"/>
              <a:buChar char="•"/>
            </a:pPr>
            <a:r>
              <a:rPr lang="en-US" dirty="0"/>
              <a:t>To Identify Growth in Emerging Economies</a:t>
            </a:r>
          </a:p>
          <a:p>
            <a:pPr lvl="2">
              <a:buFont typeface="Arial" panose="020B0604020202020204" pitchFamily="34" charset="0"/>
              <a:buChar char="•"/>
            </a:pPr>
            <a:r>
              <a:rPr lang="en-US" dirty="0"/>
              <a:t>Local preferences with consumer laundering habits</a:t>
            </a:r>
          </a:p>
          <a:p>
            <a:pPr lvl="1">
              <a:buFont typeface="Arial" panose="020B0604020202020204" pitchFamily="34" charset="0"/>
              <a:buChar char="•"/>
            </a:pPr>
            <a:r>
              <a:rPr lang="en-US" dirty="0"/>
              <a:t>To Reconfigure the Region’s Geographic Structure</a:t>
            </a:r>
          </a:p>
          <a:p>
            <a:pPr lvl="1">
              <a:buFont typeface="Arial" panose="020B0604020202020204" pitchFamily="34" charset="0"/>
              <a:buChar char="•"/>
            </a:pPr>
            <a:r>
              <a:rPr lang="en-US" dirty="0"/>
              <a:t>To Align With a Global Strategic Vision</a:t>
            </a:r>
          </a:p>
        </p:txBody>
      </p:sp>
      <p:sp>
        <p:nvSpPr>
          <p:cNvPr id="11" name="Subtitle 1">
            <a:extLst>
              <a:ext uri="{FF2B5EF4-FFF2-40B4-BE49-F238E27FC236}">
                <a16:creationId xmlns:a16="http://schemas.microsoft.com/office/drawing/2014/main" id="{0052F083-70FC-4D37-966E-457B38CA4D25}"/>
              </a:ext>
            </a:extLst>
          </p:cNvPr>
          <p:cNvSpPr>
            <a:spLocks noGrp="1"/>
          </p:cNvSpPr>
          <p:nvPr>
            <p:ph type="subTitle" idx="1"/>
          </p:nvPr>
        </p:nvSpPr>
        <p:spPr>
          <a:xfrm>
            <a:off x="364921" y="657432"/>
            <a:ext cx="7005363" cy="487583"/>
          </a:xfrm>
        </p:spPr>
        <p:txBody>
          <a:bodyPr/>
          <a:lstStyle/>
          <a:p>
            <a:r>
              <a:rPr lang="en-US" dirty="0"/>
              <a:t>	GEC’s Purpose</a:t>
            </a:r>
          </a:p>
        </p:txBody>
      </p:sp>
    </p:spTree>
    <p:extLst>
      <p:ext uri="{BB962C8B-B14F-4D97-AF65-F5344CB8AC3E}">
        <p14:creationId xmlns:p14="http://schemas.microsoft.com/office/powerpoint/2010/main" val="2515129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Global Executive Committee (GEC)</a:t>
            </a:r>
          </a:p>
        </p:txBody>
      </p:sp>
      <p:sp>
        <p:nvSpPr>
          <p:cNvPr id="4" name="Content Placeholder 3"/>
          <p:cNvSpPr>
            <a:spLocks noGrp="1"/>
          </p:cNvSpPr>
          <p:nvPr>
            <p:ph sz="quarter" idx="13"/>
          </p:nvPr>
        </p:nvSpPr>
        <p:spPr/>
        <p:txBody>
          <a:bodyPr>
            <a:normAutofit lnSpcReduction="10000"/>
          </a:bodyPr>
          <a:lstStyle/>
          <a:p>
            <a:pPr>
              <a:buFont typeface="Arial" pitchFamily="34" charset="0"/>
              <a:buChar char="•"/>
            </a:pPr>
            <a:r>
              <a:rPr lang="en-US" dirty="0"/>
              <a:t>Diverse Team</a:t>
            </a:r>
          </a:p>
          <a:p>
            <a:pPr lvl="1">
              <a:buFont typeface="Arial" pitchFamily="34" charset="0"/>
              <a:buChar char="•"/>
            </a:pPr>
            <a:r>
              <a:rPr lang="en-US" dirty="0"/>
              <a:t>Healthy Competition</a:t>
            </a:r>
          </a:p>
          <a:p>
            <a:pPr lvl="1">
              <a:buFont typeface="Arial" pitchFamily="34" charset="0"/>
              <a:buChar char="•"/>
            </a:pPr>
            <a:r>
              <a:rPr lang="en-US" dirty="0"/>
              <a:t>Diverse in Function and Local Knowledge</a:t>
            </a:r>
          </a:p>
          <a:p>
            <a:pPr lvl="1">
              <a:buFont typeface="Arial" pitchFamily="34" charset="0"/>
              <a:buChar char="•"/>
            </a:pPr>
            <a:r>
              <a:rPr lang="en-US" dirty="0"/>
              <a:t>Generational </a:t>
            </a:r>
          </a:p>
          <a:p>
            <a:pPr>
              <a:buFont typeface="Arial" pitchFamily="34" charset="0"/>
              <a:buChar char="•"/>
            </a:pPr>
            <a:r>
              <a:rPr lang="en-US" dirty="0"/>
              <a:t>Open Collaborative Culture</a:t>
            </a:r>
          </a:p>
          <a:p>
            <a:pPr lvl="1">
              <a:buFont typeface="Arial" pitchFamily="34" charset="0"/>
              <a:buChar char="•"/>
            </a:pPr>
            <a:r>
              <a:rPr lang="en-US" dirty="0"/>
              <a:t>Communication style</a:t>
            </a:r>
          </a:p>
          <a:p>
            <a:pPr lvl="2">
              <a:buFont typeface="Arial" pitchFamily="34" charset="0"/>
              <a:buChar char="•"/>
            </a:pPr>
            <a:r>
              <a:rPr lang="en-US" dirty="0"/>
              <a:t>Face to Face Meetings</a:t>
            </a:r>
          </a:p>
          <a:p>
            <a:pPr lvl="1">
              <a:buFont typeface="Arial" pitchFamily="34" charset="0"/>
              <a:buChar char="•"/>
            </a:pPr>
            <a:r>
              <a:rPr lang="en-US" dirty="0"/>
              <a:t>Delegated Oversight and Management Responsibilities</a:t>
            </a:r>
          </a:p>
          <a:p>
            <a:pPr lvl="2">
              <a:buFont typeface="Arial" pitchFamily="34" charset="0"/>
              <a:buChar char="•"/>
            </a:pPr>
            <a:r>
              <a:rPr lang="en-US" dirty="0"/>
              <a:t>Reconfigure Regional Territories</a:t>
            </a:r>
          </a:p>
          <a:p>
            <a:pPr lvl="2">
              <a:buFont typeface="Arial" pitchFamily="34" charset="0"/>
              <a:buChar char="•"/>
            </a:pPr>
            <a:r>
              <a:rPr lang="en-US" dirty="0"/>
              <a:t>Manage Global Supply Contracts </a:t>
            </a:r>
          </a:p>
          <a:p>
            <a:pPr lvl="2">
              <a:buFont typeface="Arial" pitchFamily="34" charset="0"/>
              <a:buChar char="•"/>
            </a:pPr>
            <a:r>
              <a:rPr lang="en-US" dirty="0"/>
              <a:t>Roles and Responsibilities</a:t>
            </a:r>
          </a:p>
          <a:p>
            <a:pPr lvl="1"/>
            <a:endParaRPr lang="en-US" dirty="0"/>
          </a:p>
          <a:p>
            <a:pPr lvl="2">
              <a:buNone/>
            </a:pPr>
            <a:endParaRPr lang="en-US" dirty="0"/>
          </a:p>
          <a:p>
            <a:pPr marL="338137" lvl="2" indent="0">
              <a:buFont typeface="Wingdings" pitchFamily="2" charset="2"/>
              <a:buChar char="ü"/>
            </a:pPr>
            <a:endParaRPr lang="en-US" dirty="0"/>
          </a:p>
          <a:p>
            <a:pPr marL="0" indent="0">
              <a:buNone/>
            </a:pPr>
            <a:endParaRPr lang="en-US" dirty="0"/>
          </a:p>
          <a:p>
            <a:pPr lvl="1"/>
            <a:endParaRPr lang="en-US" dirty="0"/>
          </a:p>
        </p:txBody>
      </p:sp>
      <p:sp>
        <p:nvSpPr>
          <p:cNvPr id="11" name="Subtitle 1">
            <a:extLst>
              <a:ext uri="{FF2B5EF4-FFF2-40B4-BE49-F238E27FC236}">
                <a16:creationId xmlns:a16="http://schemas.microsoft.com/office/drawing/2014/main" id="{0052F083-70FC-4D37-966E-457B38CA4D25}"/>
              </a:ext>
            </a:extLst>
          </p:cNvPr>
          <p:cNvSpPr>
            <a:spLocks noGrp="1"/>
          </p:cNvSpPr>
          <p:nvPr>
            <p:ph type="subTitle" idx="1"/>
          </p:nvPr>
        </p:nvSpPr>
        <p:spPr>
          <a:xfrm>
            <a:off x="364921" y="657432"/>
            <a:ext cx="7005363" cy="487583"/>
          </a:xfrm>
        </p:spPr>
        <p:txBody>
          <a:bodyPr/>
          <a:lstStyle/>
          <a:p>
            <a:r>
              <a:rPr lang="en-US" dirty="0"/>
              <a:t>	The Extent of GEC Success</a:t>
            </a:r>
          </a:p>
        </p:txBody>
      </p:sp>
    </p:spTree>
    <p:extLst>
      <p:ext uri="{BB962C8B-B14F-4D97-AF65-F5344CB8AC3E}">
        <p14:creationId xmlns:p14="http://schemas.microsoft.com/office/powerpoint/2010/main" val="1206341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Global Executive Committee (GEC)</a:t>
            </a:r>
          </a:p>
        </p:txBody>
      </p:sp>
      <p:sp>
        <p:nvSpPr>
          <p:cNvPr id="4" name="Content Placeholder 3"/>
          <p:cNvSpPr>
            <a:spLocks noGrp="1"/>
          </p:cNvSpPr>
          <p:nvPr>
            <p:ph sz="quarter" idx="13"/>
          </p:nvPr>
        </p:nvSpPr>
        <p:spPr/>
        <p:txBody>
          <a:bodyPr>
            <a:normAutofit/>
          </a:bodyPr>
          <a:lstStyle/>
          <a:p>
            <a:pPr>
              <a:buFont typeface="Arial" pitchFamily="34" charset="0"/>
              <a:buChar char="•"/>
            </a:pPr>
            <a:r>
              <a:rPr lang="en-US" dirty="0"/>
              <a:t>Encourage Regional Collaboration</a:t>
            </a:r>
          </a:p>
          <a:p>
            <a:pPr lvl="1">
              <a:buFont typeface="Arial" pitchFamily="34" charset="0"/>
              <a:buChar char="•"/>
            </a:pPr>
            <a:r>
              <a:rPr lang="en-US" dirty="0"/>
              <a:t>Competitive Pricing</a:t>
            </a:r>
          </a:p>
          <a:p>
            <a:pPr lvl="1">
              <a:buFont typeface="Arial" pitchFamily="34" charset="0"/>
              <a:buChar char="•"/>
            </a:pPr>
            <a:r>
              <a:rPr lang="en-US" dirty="0"/>
              <a:t>Local Conditions</a:t>
            </a:r>
          </a:p>
          <a:p>
            <a:pPr>
              <a:buFont typeface="Arial" pitchFamily="34" charset="0"/>
              <a:buChar char="•"/>
            </a:pPr>
            <a:r>
              <a:rPr lang="en-US" dirty="0"/>
              <a:t>Forum for Strategic Decisions</a:t>
            </a:r>
          </a:p>
          <a:p>
            <a:pPr lvl="1">
              <a:buFont typeface="Arial" pitchFamily="34" charset="0"/>
              <a:buChar char="•"/>
            </a:pPr>
            <a:r>
              <a:rPr lang="en-US" dirty="0"/>
              <a:t>Grow Market Share and Revenues</a:t>
            </a:r>
          </a:p>
          <a:p>
            <a:pPr lvl="1">
              <a:buFont typeface="Arial" pitchFamily="34" charset="0"/>
              <a:buChar char="•"/>
            </a:pPr>
            <a:r>
              <a:rPr lang="en-US" dirty="0"/>
              <a:t>Set Strategic Targets</a:t>
            </a:r>
          </a:p>
          <a:p>
            <a:pPr lvl="2">
              <a:buFont typeface="Arial" pitchFamily="34" charset="0"/>
              <a:buChar char="•"/>
            </a:pPr>
            <a:r>
              <a:rPr lang="en-US" dirty="0"/>
              <a:t>Monetary motivation</a:t>
            </a:r>
          </a:p>
          <a:p>
            <a:pPr lvl="1">
              <a:buNone/>
            </a:pPr>
            <a:endParaRPr lang="en-US" dirty="0"/>
          </a:p>
          <a:p>
            <a:pPr lvl="2">
              <a:buNone/>
            </a:pPr>
            <a:endParaRPr lang="en-US" dirty="0"/>
          </a:p>
          <a:p>
            <a:pPr marL="338137" lvl="2" indent="0">
              <a:buFont typeface="Wingdings" pitchFamily="2" charset="2"/>
              <a:buChar char="ü"/>
            </a:pPr>
            <a:endParaRPr lang="en-US" dirty="0"/>
          </a:p>
          <a:p>
            <a:pPr marL="0" indent="0">
              <a:buNone/>
            </a:pPr>
            <a:endParaRPr lang="en-US" dirty="0"/>
          </a:p>
          <a:p>
            <a:pPr lvl="1"/>
            <a:endParaRPr lang="en-US" dirty="0"/>
          </a:p>
        </p:txBody>
      </p:sp>
      <p:sp>
        <p:nvSpPr>
          <p:cNvPr id="11" name="Subtitle 1">
            <a:extLst>
              <a:ext uri="{FF2B5EF4-FFF2-40B4-BE49-F238E27FC236}">
                <a16:creationId xmlns:a16="http://schemas.microsoft.com/office/drawing/2014/main" id="{0052F083-70FC-4D37-966E-457B38CA4D25}"/>
              </a:ext>
            </a:extLst>
          </p:cNvPr>
          <p:cNvSpPr>
            <a:spLocks noGrp="1"/>
          </p:cNvSpPr>
          <p:nvPr>
            <p:ph type="subTitle" idx="1"/>
          </p:nvPr>
        </p:nvSpPr>
        <p:spPr>
          <a:xfrm>
            <a:off x="364921" y="657432"/>
            <a:ext cx="7005363" cy="487583"/>
          </a:xfrm>
        </p:spPr>
        <p:txBody>
          <a:bodyPr/>
          <a:lstStyle/>
          <a:p>
            <a:r>
              <a:rPr lang="en-US" dirty="0"/>
              <a:t>	 The Extent of GEC Success</a:t>
            </a:r>
          </a:p>
        </p:txBody>
      </p:sp>
    </p:spTree>
    <p:extLst>
      <p:ext uri="{BB962C8B-B14F-4D97-AF65-F5344CB8AC3E}">
        <p14:creationId xmlns:p14="http://schemas.microsoft.com/office/powerpoint/2010/main" val="326667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E2D738F-68BB-4D35-8597-AB82F70C2BBD}"/>
              </a:ext>
            </a:extLst>
          </p:cNvPr>
          <p:cNvSpPr>
            <a:spLocks noGrp="1"/>
          </p:cNvSpPr>
          <p:nvPr>
            <p:ph type="subTitle" idx="1"/>
          </p:nvPr>
        </p:nvSpPr>
        <p:spPr/>
        <p:txBody>
          <a:bodyPr/>
          <a:lstStyle/>
          <a:p>
            <a:r>
              <a:rPr lang="en-US" dirty="0"/>
              <a:t>       Challenges</a:t>
            </a:r>
          </a:p>
        </p:txBody>
      </p:sp>
      <p:sp>
        <p:nvSpPr>
          <p:cNvPr id="3" name="Title 2">
            <a:extLst>
              <a:ext uri="{FF2B5EF4-FFF2-40B4-BE49-F238E27FC236}">
                <a16:creationId xmlns:a16="http://schemas.microsoft.com/office/drawing/2014/main" id="{445646B8-B73D-4FC2-89AA-8A565965DF0E}"/>
              </a:ext>
            </a:extLst>
          </p:cNvPr>
          <p:cNvSpPr>
            <a:spLocks noGrp="1"/>
          </p:cNvSpPr>
          <p:nvPr>
            <p:ph type="title"/>
          </p:nvPr>
        </p:nvSpPr>
        <p:spPr/>
        <p:txBody>
          <a:bodyPr/>
          <a:lstStyle/>
          <a:p>
            <a:r>
              <a:rPr lang="en-US" dirty="0"/>
              <a:t>Global Executive Committee (GEC)</a:t>
            </a:r>
          </a:p>
        </p:txBody>
      </p:sp>
      <p:sp>
        <p:nvSpPr>
          <p:cNvPr id="4" name="Content Placeholder 3">
            <a:extLst>
              <a:ext uri="{FF2B5EF4-FFF2-40B4-BE49-F238E27FC236}">
                <a16:creationId xmlns:a16="http://schemas.microsoft.com/office/drawing/2014/main" id="{482A5A64-159F-4225-A16F-185A9D9E17B7}"/>
              </a:ext>
            </a:extLst>
          </p:cNvPr>
          <p:cNvSpPr>
            <a:spLocks noGrp="1"/>
          </p:cNvSpPr>
          <p:nvPr>
            <p:ph sz="quarter" idx="13"/>
          </p:nvPr>
        </p:nvSpPr>
        <p:spPr>
          <a:xfrm>
            <a:off x="365125" y="1539875"/>
            <a:ext cx="8515830" cy="4390661"/>
          </a:xfrm>
        </p:spPr>
        <p:txBody>
          <a:bodyPr>
            <a:normAutofit lnSpcReduction="10000"/>
          </a:bodyPr>
          <a:lstStyle/>
          <a:p>
            <a:r>
              <a:rPr lang="en-US" dirty="0"/>
              <a:t>GEC must decide if business targets should be adjusted</a:t>
            </a:r>
          </a:p>
          <a:p>
            <a:pPr lvl="1">
              <a:buFont typeface="Arial" panose="020B0604020202020204" pitchFamily="34" charset="0"/>
              <a:buChar char="•"/>
            </a:pPr>
            <a:r>
              <a:rPr lang="en-US" dirty="0"/>
              <a:t>The decreased cost of steel will result in some members of FWD hitting their numbers by Q3</a:t>
            </a:r>
          </a:p>
          <a:p>
            <a:pPr lvl="1">
              <a:buFont typeface="Arial" panose="020B0604020202020204" pitchFamily="34" charset="0"/>
              <a:buChar char="•"/>
            </a:pPr>
            <a:r>
              <a:rPr lang="en-US" dirty="0"/>
              <a:t>According to </a:t>
            </a:r>
            <a:r>
              <a:rPr lang="en-US" dirty="0" err="1"/>
              <a:t>Lycette</a:t>
            </a:r>
            <a:r>
              <a:rPr lang="en-US" dirty="0"/>
              <a:t> &amp; </a:t>
            </a:r>
            <a:r>
              <a:rPr lang="en-US" dirty="0" err="1"/>
              <a:t>Herniman</a:t>
            </a:r>
            <a:r>
              <a:rPr lang="en-US" dirty="0"/>
              <a:t> (2008), challenging goals produce superior results.</a:t>
            </a:r>
          </a:p>
          <a:p>
            <a:pPr lvl="1"/>
            <a:endParaRPr lang="en-US" dirty="0"/>
          </a:p>
          <a:p>
            <a:r>
              <a:rPr lang="en-US" dirty="0"/>
              <a:t>Should bonus plans be aligned with new targets?</a:t>
            </a:r>
          </a:p>
          <a:p>
            <a:pPr lvl="1">
              <a:buFont typeface="Arial" panose="020B0604020202020204" pitchFamily="34" charset="0"/>
              <a:buChar char="•"/>
            </a:pPr>
            <a:r>
              <a:rPr lang="en-US" dirty="0"/>
              <a:t>Theory predicts higher levels of motivation when rewards are linked to performance (Park &amp; Sturman, 2016). </a:t>
            </a:r>
          </a:p>
          <a:p>
            <a:pPr lvl="2"/>
            <a:r>
              <a:rPr lang="en-US" dirty="0"/>
              <a:t>Expectancy, agency, and tournament theories</a:t>
            </a:r>
          </a:p>
          <a:p>
            <a:pPr lvl="1">
              <a:buFont typeface="Arial" panose="020B0604020202020204" pitchFamily="34" charset="0"/>
              <a:buChar char="•"/>
            </a:pPr>
            <a:r>
              <a:rPr lang="en-US" dirty="0"/>
              <a:t>Should bonus plans account for regional differences?</a:t>
            </a:r>
          </a:p>
        </p:txBody>
      </p:sp>
    </p:spTree>
    <p:extLst>
      <p:ext uri="{BB962C8B-B14F-4D97-AF65-F5344CB8AC3E}">
        <p14:creationId xmlns:p14="http://schemas.microsoft.com/office/powerpoint/2010/main" val="1661217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Global Executive Committee (GEC)</a:t>
            </a:r>
          </a:p>
        </p:txBody>
      </p:sp>
      <p:sp>
        <p:nvSpPr>
          <p:cNvPr id="4" name="Content Placeholder 3"/>
          <p:cNvSpPr>
            <a:spLocks noGrp="1"/>
          </p:cNvSpPr>
          <p:nvPr>
            <p:ph sz="quarter" idx="13"/>
          </p:nvPr>
        </p:nvSpPr>
        <p:spPr/>
        <p:txBody>
          <a:bodyPr>
            <a:normAutofit/>
          </a:bodyPr>
          <a:lstStyle/>
          <a:p>
            <a:pPr>
              <a:buFont typeface="Arial" panose="020B0604020202020204" pitchFamily="34" charset="0"/>
              <a:buChar char="•"/>
            </a:pPr>
            <a:r>
              <a:rPr lang="en-US" dirty="0"/>
              <a:t>Develop forward-thinking/big-picture culture</a:t>
            </a:r>
          </a:p>
          <a:p>
            <a:pPr lvl="1">
              <a:buFont typeface="Arial" panose="020B0604020202020204" pitchFamily="34" charset="0"/>
              <a:buChar char="•"/>
            </a:pPr>
            <a:r>
              <a:rPr lang="en-US" dirty="0">
                <a:solidFill>
                  <a:srgbClr val="F6831F"/>
                </a:solidFill>
              </a:rPr>
              <a:t>Members focused only on regional responsibilities</a:t>
            </a:r>
          </a:p>
          <a:p>
            <a:pPr>
              <a:buFont typeface="Arial" panose="020B0604020202020204" pitchFamily="34" charset="0"/>
              <a:buChar char="•"/>
            </a:pPr>
            <a:r>
              <a:rPr lang="en-US" dirty="0"/>
              <a:t>Connect operations and decisions with the FWD mission and vision</a:t>
            </a:r>
          </a:p>
          <a:p>
            <a:pPr lvl="1">
              <a:buFont typeface="Arial" panose="020B0604020202020204" pitchFamily="34" charset="0"/>
              <a:buChar char="•"/>
            </a:pPr>
            <a:r>
              <a:rPr lang="en-US" dirty="0">
                <a:solidFill>
                  <a:srgbClr val="F6831F"/>
                </a:solidFill>
              </a:rPr>
              <a:t>Members felt meetings were to validate, lack of collaboration</a:t>
            </a:r>
          </a:p>
          <a:p>
            <a:pPr>
              <a:buFont typeface="Arial" panose="020B0604020202020204" pitchFamily="34" charset="0"/>
              <a:buChar char="•"/>
            </a:pPr>
            <a:r>
              <a:rPr lang="en-US" dirty="0"/>
              <a:t>Plan for the future</a:t>
            </a:r>
          </a:p>
          <a:p>
            <a:pPr lvl="1">
              <a:buFont typeface="Arial" panose="020B0604020202020204" pitchFamily="34" charset="0"/>
              <a:buChar char="•"/>
            </a:pPr>
            <a:r>
              <a:rPr lang="en-US" dirty="0">
                <a:solidFill>
                  <a:srgbClr val="F6831F"/>
                </a:solidFill>
              </a:rPr>
              <a:t>Green Movement</a:t>
            </a:r>
          </a:p>
        </p:txBody>
      </p:sp>
      <p:sp>
        <p:nvSpPr>
          <p:cNvPr id="11" name="Subtitle 1">
            <a:extLst>
              <a:ext uri="{FF2B5EF4-FFF2-40B4-BE49-F238E27FC236}">
                <a16:creationId xmlns:a16="http://schemas.microsoft.com/office/drawing/2014/main" id="{0052F083-70FC-4D37-966E-457B38CA4D25}"/>
              </a:ext>
            </a:extLst>
          </p:cNvPr>
          <p:cNvSpPr>
            <a:spLocks noGrp="1"/>
          </p:cNvSpPr>
          <p:nvPr>
            <p:ph type="subTitle" idx="1"/>
          </p:nvPr>
        </p:nvSpPr>
        <p:spPr>
          <a:xfrm>
            <a:off x="364921" y="657432"/>
            <a:ext cx="7005363" cy="487583"/>
          </a:xfrm>
        </p:spPr>
        <p:txBody>
          <a:bodyPr/>
          <a:lstStyle/>
          <a:p>
            <a:r>
              <a:rPr lang="en-US" dirty="0"/>
              <a:t>	Challenges</a:t>
            </a:r>
          </a:p>
        </p:txBody>
      </p:sp>
    </p:spTree>
    <p:extLst>
      <p:ext uri="{BB962C8B-B14F-4D97-AF65-F5344CB8AC3E}">
        <p14:creationId xmlns:p14="http://schemas.microsoft.com/office/powerpoint/2010/main" val="2701182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C8320FD-9684-4B41-9892-BE2D6AA267A8}"/>
              </a:ext>
            </a:extLst>
          </p:cNvPr>
          <p:cNvSpPr>
            <a:spLocks noGrp="1"/>
          </p:cNvSpPr>
          <p:nvPr>
            <p:ph type="subTitle" idx="1"/>
          </p:nvPr>
        </p:nvSpPr>
        <p:spPr/>
        <p:txBody>
          <a:bodyPr/>
          <a:lstStyle/>
          <a:p>
            <a:r>
              <a:rPr lang="en-US" dirty="0"/>
              <a:t>       GEC Team Improvements</a:t>
            </a:r>
          </a:p>
        </p:txBody>
      </p:sp>
      <p:sp>
        <p:nvSpPr>
          <p:cNvPr id="3" name="Title 2">
            <a:extLst>
              <a:ext uri="{FF2B5EF4-FFF2-40B4-BE49-F238E27FC236}">
                <a16:creationId xmlns:a16="http://schemas.microsoft.com/office/drawing/2014/main" id="{DEE07D30-4639-4527-A4A2-F428E1CBDFAF}"/>
              </a:ext>
            </a:extLst>
          </p:cNvPr>
          <p:cNvSpPr>
            <a:spLocks noGrp="1"/>
          </p:cNvSpPr>
          <p:nvPr>
            <p:ph type="title"/>
          </p:nvPr>
        </p:nvSpPr>
        <p:spPr/>
        <p:txBody>
          <a:bodyPr/>
          <a:lstStyle/>
          <a:p>
            <a:r>
              <a:rPr lang="en-US" dirty="0"/>
              <a:t>Recommendations</a:t>
            </a:r>
          </a:p>
        </p:txBody>
      </p:sp>
      <p:sp>
        <p:nvSpPr>
          <p:cNvPr id="4" name="Content Placeholder 3">
            <a:extLst>
              <a:ext uri="{FF2B5EF4-FFF2-40B4-BE49-F238E27FC236}">
                <a16:creationId xmlns:a16="http://schemas.microsoft.com/office/drawing/2014/main" id="{108E56CA-8AE8-4D37-9E13-BE9A124E68CA}"/>
              </a:ext>
            </a:extLst>
          </p:cNvPr>
          <p:cNvSpPr>
            <a:spLocks noGrp="1"/>
          </p:cNvSpPr>
          <p:nvPr>
            <p:ph sz="quarter" idx="13"/>
          </p:nvPr>
        </p:nvSpPr>
        <p:spPr/>
        <p:txBody>
          <a:bodyPr vert="horz" lIns="91440" tIns="45720" rIns="91440" bIns="45720" rtlCol="0" anchor="t">
            <a:normAutofit/>
          </a:bodyPr>
          <a:lstStyle/>
          <a:p>
            <a:pPr marL="229870" indent="-229870"/>
            <a:r>
              <a:rPr lang="en-US" dirty="0"/>
              <a:t>Change in leadership style</a:t>
            </a:r>
          </a:p>
          <a:p>
            <a:pPr lvl="1">
              <a:buFont typeface="Arial" panose="020B0604020202020204" pitchFamily="34" charset="0"/>
              <a:buChar char="•"/>
            </a:pPr>
            <a:r>
              <a:rPr lang="en-US" dirty="0"/>
              <a:t>Transition from dictatorial to transformational in the leadership style</a:t>
            </a:r>
          </a:p>
          <a:p>
            <a:pPr marL="1141730" lvl="2" indent="-342900">
              <a:buFont typeface="Arial" panose="020B0604020202020204" pitchFamily="34" charset="0"/>
              <a:buChar char="•"/>
            </a:pPr>
            <a:r>
              <a:rPr lang="en-US" dirty="0"/>
              <a:t>Transformational leaders emphasize personal development</a:t>
            </a:r>
          </a:p>
          <a:p>
            <a:pPr marL="1141730" lvl="2" indent="-342900">
              <a:buFont typeface="Arial" panose="020B0604020202020204" pitchFamily="34" charset="0"/>
              <a:buChar char="•"/>
            </a:pPr>
            <a:r>
              <a:rPr lang="en-US" dirty="0"/>
              <a:t>Inspire individuals to exceed expected performance</a:t>
            </a:r>
          </a:p>
          <a:p>
            <a:pPr marL="1141730" lvl="2" indent="-342900">
              <a:buFont typeface="Arial" panose="020B0604020202020204" pitchFamily="34" charset="0"/>
              <a:buChar char="•"/>
            </a:pPr>
            <a:r>
              <a:rPr lang="en-US" dirty="0"/>
              <a:t>Seen as ideal agents of change</a:t>
            </a:r>
          </a:p>
          <a:p>
            <a:pPr lvl="1">
              <a:buFont typeface="Arial" panose="020B0604020202020204" pitchFamily="34" charset="0"/>
              <a:buChar char="•"/>
            </a:pPr>
            <a:r>
              <a:rPr lang="en-US" dirty="0"/>
              <a:t>Change in leadership style may promote intellectual stimulation</a:t>
            </a:r>
          </a:p>
          <a:p>
            <a:pPr marL="629920" lvl="1" indent="-226695"/>
            <a:endParaRPr lang="en-US" dirty="0">
              <a:solidFill>
                <a:srgbClr val="642B4F"/>
              </a:solidFill>
            </a:endParaRPr>
          </a:p>
          <a:p>
            <a:pPr marL="403225" lvl="1" indent="0">
              <a:buNone/>
            </a:pPr>
            <a:endParaRPr lang="en-US" dirty="0">
              <a:solidFill>
                <a:srgbClr val="642B4F"/>
              </a:solidFill>
            </a:endParaRPr>
          </a:p>
          <a:p>
            <a:pPr lvl="2" indent="-169545"/>
            <a:endParaRPr lang="en-US" dirty="0">
              <a:solidFill>
                <a:srgbClr val="642B4F"/>
              </a:solidFill>
            </a:endParaRPr>
          </a:p>
          <a:p>
            <a:pPr lvl="2" indent="-169545"/>
            <a:endParaRPr lang="en-US" dirty="0">
              <a:solidFill>
                <a:srgbClr val="642B4F"/>
              </a:solidFill>
            </a:endParaRPr>
          </a:p>
          <a:p>
            <a:pPr marL="629920" lvl="1" indent="-226695"/>
            <a:endParaRPr lang="en-US" dirty="0"/>
          </a:p>
          <a:p>
            <a:pPr marL="229870" indent="-229870"/>
            <a:endParaRPr lang="en-US" dirty="0"/>
          </a:p>
        </p:txBody>
      </p:sp>
    </p:spTree>
    <p:extLst>
      <p:ext uri="{BB962C8B-B14F-4D97-AF65-F5344CB8AC3E}">
        <p14:creationId xmlns:p14="http://schemas.microsoft.com/office/powerpoint/2010/main" val="3194259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C8320FD-9684-4B41-9892-BE2D6AA267A8}"/>
              </a:ext>
            </a:extLst>
          </p:cNvPr>
          <p:cNvSpPr>
            <a:spLocks noGrp="1"/>
          </p:cNvSpPr>
          <p:nvPr>
            <p:ph type="subTitle" idx="1"/>
          </p:nvPr>
        </p:nvSpPr>
        <p:spPr/>
        <p:txBody>
          <a:bodyPr/>
          <a:lstStyle/>
          <a:p>
            <a:r>
              <a:rPr lang="en-US" dirty="0"/>
              <a:t>       GEC Team Improvements</a:t>
            </a:r>
          </a:p>
        </p:txBody>
      </p:sp>
      <p:sp>
        <p:nvSpPr>
          <p:cNvPr id="3" name="Title 2">
            <a:extLst>
              <a:ext uri="{FF2B5EF4-FFF2-40B4-BE49-F238E27FC236}">
                <a16:creationId xmlns:a16="http://schemas.microsoft.com/office/drawing/2014/main" id="{DEE07D30-4639-4527-A4A2-F428E1CBDFAF}"/>
              </a:ext>
            </a:extLst>
          </p:cNvPr>
          <p:cNvSpPr>
            <a:spLocks noGrp="1"/>
          </p:cNvSpPr>
          <p:nvPr>
            <p:ph type="title"/>
          </p:nvPr>
        </p:nvSpPr>
        <p:spPr/>
        <p:txBody>
          <a:bodyPr/>
          <a:lstStyle/>
          <a:p>
            <a:r>
              <a:rPr lang="en-US" dirty="0"/>
              <a:t>Recommendations</a:t>
            </a:r>
          </a:p>
        </p:txBody>
      </p:sp>
      <p:sp>
        <p:nvSpPr>
          <p:cNvPr id="4" name="Content Placeholder 3">
            <a:extLst>
              <a:ext uri="{FF2B5EF4-FFF2-40B4-BE49-F238E27FC236}">
                <a16:creationId xmlns:a16="http://schemas.microsoft.com/office/drawing/2014/main" id="{108E56CA-8AE8-4D37-9E13-BE9A124E68CA}"/>
              </a:ext>
            </a:extLst>
          </p:cNvPr>
          <p:cNvSpPr>
            <a:spLocks noGrp="1"/>
          </p:cNvSpPr>
          <p:nvPr>
            <p:ph sz="quarter" idx="13"/>
          </p:nvPr>
        </p:nvSpPr>
        <p:spPr/>
        <p:txBody>
          <a:bodyPr vert="horz" lIns="91440" tIns="45720" rIns="91440" bIns="45720" rtlCol="0" anchor="t">
            <a:normAutofit/>
          </a:bodyPr>
          <a:lstStyle/>
          <a:p>
            <a:pPr marL="229870" indent="-229870"/>
            <a:r>
              <a:rPr lang="en-US" dirty="0"/>
              <a:t>Recognize efforts and offer credit where it is due</a:t>
            </a:r>
          </a:p>
          <a:p>
            <a:pPr lvl="1">
              <a:buFont typeface="Arial" panose="020B0604020202020204" pitchFamily="34" charset="0"/>
              <a:buChar char="•"/>
            </a:pPr>
            <a:r>
              <a:rPr lang="en-US" dirty="0"/>
              <a:t>Acknowledge employee efforts rather than put them down</a:t>
            </a:r>
          </a:p>
          <a:p>
            <a:pPr marL="1141730" lvl="2" indent="-342900">
              <a:buFont typeface="Arial" panose="020B0604020202020204" pitchFamily="34" charset="0"/>
              <a:buChar char="•"/>
            </a:pPr>
            <a:r>
              <a:rPr lang="en-US" dirty="0"/>
              <a:t>Focus more on the positive contributions offered by employees rather than the negative</a:t>
            </a:r>
          </a:p>
          <a:p>
            <a:pPr lvl="1">
              <a:buFont typeface="Arial" panose="020B0604020202020204" pitchFamily="34" charset="0"/>
              <a:buChar char="•"/>
            </a:pPr>
            <a:r>
              <a:rPr lang="en-US" dirty="0"/>
              <a:t>Effectively communicate with employees and allow them to have a voice</a:t>
            </a:r>
          </a:p>
          <a:p>
            <a:pPr marL="1141730" lvl="2" indent="-342900">
              <a:buFont typeface="Arial" panose="020B0604020202020204" pitchFamily="34" charset="0"/>
              <a:buChar char="•"/>
            </a:pPr>
            <a:r>
              <a:rPr lang="en-US" dirty="0"/>
              <a:t>Allow employees to make suggestions and listen rather than focusing on "winning" every argument </a:t>
            </a:r>
          </a:p>
          <a:p>
            <a:pPr lvl="1">
              <a:buFont typeface="Arial" panose="020B0604020202020204" pitchFamily="34" charset="0"/>
              <a:buChar char="•"/>
            </a:pPr>
            <a:r>
              <a:rPr lang="en-US" dirty="0"/>
              <a:t>Offer positive reinforcements within the team</a:t>
            </a:r>
          </a:p>
          <a:p>
            <a:pPr marL="1141730" lvl="2" indent="-342900">
              <a:buFont typeface="Arial" panose="020B0604020202020204" pitchFamily="34" charset="0"/>
              <a:buChar char="•"/>
            </a:pPr>
            <a:r>
              <a:rPr lang="en-US" dirty="0"/>
              <a:t>This new mentality will instantly establish trust across the GEC</a:t>
            </a:r>
          </a:p>
        </p:txBody>
      </p:sp>
    </p:spTree>
    <p:extLst>
      <p:ext uri="{BB962C8B-B14F-4D97-AF65-F5344CB8AC3E}">
        <p14:creationId xmlns:p14="http://schemas.microsoft.com/office/powerpoint/2010/main" val="714977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C8320FD-9684-4B41-9892-BE2D6AA267A8}"/>
              </a:ext>
            </a:extLst>
          </p:cNvPr>
          <p:cNvSpPr>
            <a:spLocks noGrp="1"/>
          </p:cNvSpPr>
          <p:nvPr>
            <p:ph type="subTitle" idx="1"/>
          </p:nvPr>
        </p:nvSpPr>
        <p:spPr/>
        <p:txBody>
          <a:bodyPr/>
          <a:lstStyle/>
          <a:p>
            <a:r>
              <a:rPr lang="en-US" dirty="0"/>
              <a:t>       GEC Team Improvements</a:t>
            </a:r>
          </a:p>
        </p:txBody>
      </p:sp>
      <p:sp>
        <p:nvSpPr>
          <p:cNvPr id="3" name="Title 2">
            <a:extLst>
              <a:ext uri="{FF2B5EF4-FFF2-40B4-BE49-F238E27FC236}">
                <a16:creationId xmlns:a16="http://schemas.microsoft.com/office/drawing/2014/main" id="{DEE07D30-4639-4527-A4A2-F428E1CBDFAF}"/>
              </a:ext>
            </a:extLst>
          </p:cNvPr>
          <p:cNvSpPr>
            <a:spLocks noGrp="1"/>
          </p:cNvSpPr>
          <p:nvPr>
            <p:ph type="title"/>
          </p:nvPr>
        </p:nvSpPr>
        <p:spPr/>
        <p:txBody>
          <a:bodyPr/>
          <a:lstStyle/>
          <a:p>
            <a:r>
              <a:rPr lang="en-US" dirty="0"/>
              <a:t>Recommendations</a:t>
            </a:r>
          </a:p>
        </p:txBody>
      </p:sp>
      <p:sp>
        <p:nvSpPr>
          <p:cNvPr id="4" name="Content Placeholder 3">
            <a:extLst>
              <a:ext uri="{FF2B5EF4-FFF2-40B4-BE49-F238E27FC236}">
                <a16:creationId xmlns:a16="http://schemas.microsoft.com/office/drawing/2014/main" id="{108E56CA-8AE8-4D37-9E13-BE9A124E68CA}"/>
              </a:ext>
            </a:extLst>
          </p:cNvPr>
          <p:cNvSpPr>
            <a:spLocks noGrp="1"/>
          </p:cNvSpPr>
          <p:nvPr>
            <p:ph sz="quarter" idx="13"/>
          </p:nvPr>
        </p:nvSpPr>
        <p:spPr/>
        <p:txBody>
          <a:bodyPr vert="horz" lIns="91440" tIns="45720" rIns="91440" bIns="45720" rtlCol="0" anchor="t">
            <a:normAutofit/>
          </a:bodyPr>
          <a:lstStyle/>
          <a:p>
            <a:pPr>
              <a:buFont typeface="Arial" panose="020B0604020202020204" pitchFamily="34" charset="0"/>
              <a:buChar char="•"/>
            </a:pPr>
            <a:r>
              <a:rPr lang="en-US" dirty="0"/>
              <a:t>Implement team building workshops beyond GEC meetings</a:t>
            </a:r>
          </a:p>
          <a:p>
            <a:pPr lvl="1">
              <a:buFont typeface="Arial" panose="020B0604020202020204" pitchFamily="34" charset="0"/>
              <a:buChar char="•"/>
            </a:pPr>
            <a:r>
              <a:rPr lang="en-US" dirty="0"/>
              <a:t>Foster individual purpose</a:t>
            </a:r>
          </a:p>
          <a:p>
            <a:pPr lvl="1">
              <a:buFont typeface="Arial" panose="020B0604020202020204" pitchFamily="34" charset="0"/>
              <a:buChar char="•"/>
            </a:pPr>
            <a:r>
              <a:rPr lang="en-US" dirty="0"/>
              <a:t>Foster team purpose</a:t>
            </a:r>
          </a:p>
          <a:p>
            <a:pPr lvl="1">
              <a:buFont typeface="Arial" panose="020B0604020202020204" pitchFamily="34" charset="0"/>
              <a:buChar char="•"/>
            </a:pPr>
            <a:r>
              <a:rPr lang="en-US" dirty="0"/>
              <a:t>Create a larger sense of purpose within the organization</a:t>
            </a:r>
          </a:p>
          <a:p>
            <a:pPr lvl="1">
              <a:buFont typeface="Arial" panose="020B0604020202020204" pitchFamily="34" charset="0"/>
              <a:buChar char="•"/>
            </a:pPr>
            <a:r>
              <a:rPr lang="en-US" dirty="0"/>
              <a:t>Promote competition, networking &amp; socialization</a:t>
            </a:r>
          </a:p>
          <a:p>
            <a:pPr lvl="1">
              <a:buFont typeface="Arial" panose="020B0604020202020204" pitchFamily="34" charset="0"/>
              <a:buChar char="•"/>
            </a:pPr>
            <a:r>
              <a:rPr lang="en-US" dirty="0"/>
              <a:t>Increase team performance &amp; motivation </a:t>
            </a:r>
          </a:p>
          <a:p>
            <a:pPr lvl="1">
              <a:buFont typeface="Arial" panose="020B0604020202020204" pitchFamily="34" charset="0"/>
              <a:buChar char="•"/>
            </a:pPr>
            <a:r>
              <a:rPr lang="en-US" dirty="0"/>
              <a:t>Increase the effectiveness of communication within the GEC</a:t>
            </a:r>
          </a:p>
          <a:p>
            <a:pPr lvl="1">
              <a:buFont typeface="Arial" panose="020B0604020202020204" pitchFamily="34" charset="0"/>
              <a:buChar char="•"/>
            </a:pPr>
            <a:r>
              <a:rPr lang="en-US" dirty="0"/>
              <a:t>Improve organizational structure</a:t>
            </a:r>
          </a:p>
          <a:p>
            <a:pPr marL="629920" lvl="1" indent="-226695"/>
            <a:endParaRPr lang="en-US" dirty="0">
              <a:solidFill>
                <a:srgbClr val="642B4F"/>
              </a:solidFill>
            </a:endParaRPr>
          </a:p>
          <a:p>
            <a:pPr marL="629920" lvl="1" indent="-226695"/>
            <a:endParaRPr lang="en-US" dirty="0">
              <a:solidFill>
                <a:srgbClr val="642B4F"/>
              </a:solidFill>
            </a:endParaRPr>
          </a:p>
        </p:txBody>
      </p:sp>
    </p:spTree>
    <p:extLst>
      <p:ext uri="{BB962C8B-B14F-4D97-AF65-F5344CB8AC3E}">
        <p14:creationId xmlns:p14="http://schemas.microsoft.com/office/powerpoint/2010/main" val="222718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Conclusion</a:t>
            </a:r>
          </a:p>
        </p:txBody>
      </p:sp>
      <p:sp>
        <p:nvSpPr>
          <p:cNvPr id="4" name="Content Placeholder 3"/>
          <p:cNvSpPr>
            <a:spLocks noGrp="1"/>
          </p:cNvSpPr>
          <p:nvPr>
            <p:ph sz="quarter" idx="13"/>
          </p:nvPr>
        </p:nvSpPr>
        <p:spPr/>
        <p:txBody>
          <a:bodyPr>
            <a:normAutofit/>
          </a:bodyPr>
          <a:lstStyle/>
          <a:p>
            <a:r>
              <a:rPr lang="en-US" sz="2400" dirty="0"/>
              <a:t>The GEC was created in 2004 to support FWD’s global expansion.</a:t>
            </a:r>
          </a:p>
          <a:p>
            <a:r>
              <a:rPr lang="en-US" sz="2400" dirty="0"/>
              <a:t>The GEC was successful because they had a diverse team with an open communication style which encouraged regional collaboration as a forum for strategic decision-making.</a:t>
            </a:r>
          </a:p>
          <a:p>
            <a:r>
              <a:rPr lang="en-US" sz="2400" dirty="0"/>
              <a:t>The renegotiated price of supplies led to a potential surplus in revenues.</a:t>
            </a:r>
          </a:p>
          <a:p>
            <a:r>
              <a:rPr lang="en-US" sz="2400" dirty="0"/>
              <a:t>Conflicts arose due to discussions regarding a business target increase and country managers’ bonus payouts.</a:t>
            </a:r>
          </a:p>
          <a:p>
            <a:r>
              <a:rPr lang="en-US" sz="2400" dirty="0"/>
              <a:t>The most impactful recommendation for Johannes Linden is to empower the regional directors and country managers in global decision process.</a:t>
            </a:r>
          </a:p>
          <a:p>
            <a:endParaRPr lang="en-US" dirty="0"/>
          </a:p>
        </p:txBody>
      </p:sp>
    </p:spTree>
    <p:extLst>
      <p:ext uri="{BB962C8B-B14F-4D97-AF65-F5344CB8AC3E}">
        <p14:creationId xmlns:p14="http://schemas.microsoft.com/office/powerpoint/2010/main" val="2571872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References</a:t>
            </a:r>
          </a:p>
        </p:txBody>
      </p:sp>
      <p:sp>
        <p:nvSpPr>
          <p:cNvPr id="4" name="Content Placeholder 3"/>
          <p:cNvSpPr>
            <a:spLocks noGrp="1"/>
          </p:cNvSpPr>
          <p:nvPr>
            <p:ph sz="quarter" idx="13"/>
          </p:nvPr>
        </p:nvSpPr>
        <p:spPr/>
        <p:txBody>
          <a:bodyPr>
            <a:noAutofit/>
          </a:bodyPr>
          <a:lstStyle/>
          <a:p>
            <a:pPr marL="457200" indent="-457200">
              <a:buNone/>
            </a:pPr>
            <a:r>
              <a:rPr lang="en-US" sz="1200" dirty="0">
                <a:latin typeface="Times New Roman" pitchFamily="18" charset="0"/>
                <a:cs typeface="Times New Roman" pitchFamily="18" charset="0"/>
              </a:rPr>
              <a:t>Anderson, S.C., &amp; Moynihan, D. (2016) How leaders respond to diversity: The moderating role of organizational culture on performance information use</a:t>
            </a:r>
            <a:r>
              <a:rPr lang="en-US" sz="1200" i="1" dirty="0">
                <a:latin typeface="Times New Roman" pitchFamily="18" charset="0"/>
                <a:cs typeface="Times New Roman" pitchFamily="18" charset="0"/>
              </a:rPr>
              <a:t>. Journal of Public Administration Research and Theory</a:t>
            </a:r>
            <a:r>
              <a:rPr lang="en-US" sz="1200" dirty="0">
                <a:latin typeface="Times New Roman" pitchFamily="18" charset="0"/>
                <a:cs typeface="Times New Roman" pitchFamily="18" charset="0"/>
              </a:rPr>
              <a:t>. 448-460. doi:10.1093/</a:t>
            </a:r>
            <a:r>
              <a:rPr lang="en-US" sz="1200" dirty="0" err="1">
                <a:latin typeface="Times New Roman" pitchFamily="18" charset="0"/>
                <a:cs typeface="Times New Roman" pitchFamily="18" charset="0"/>
              </a:rPr>
              <a:t>jopart</a:t>
            </a:r>
            <a:r>
              <a:rPr lang="en-US" sz="1200" dirty="0">
                <a:latin typeface="Times New Roman" pitchFamily="18" charset="0"/>
                <a:cs typeface="Times New Roman" pitchFamily="18" charset="0"/>
              </a:rPr>
              <a:t>/muv038</a:t>
            </a:r>
          </a:p>
          <a:p>
            <a:pPr marL="457200" indent="-457200">
              <a:buNone/>
            </a:pPr>
            <a:r>
              <a:rPr lang="en-US" sz="1200" dirty="0">
                <a:latin typeface="Times New Roman" pitchFamily="18" charset="0"/>
                <a:cs typeface="Times New Roman" pitchFamily="18" charset="0"/>
              </a:rPr>
              <a:t>Bakker, A. B. (2013). Advances in Positive Organization. Bingley, U.K.: Emerald Group Publishing Limited.</a:t>
            </a:r>
          </a:p>
          <a:p>
            <a:pPr marL="457200" indent="-457200">
              <a:buNone/>
            </a:pPr>
            <a:r>
              <a:rPr lang="en-US" sz="1200" dirty="0">
                <a:latin typeface="Times New Roman" pitchFamily="18" charset="0"/>
                <a:cs typeface="Times New Roman" pitchFamily="18" charset="0"/>
              </a:rPr>
              <a:t>GSB (1999, November 1) Diversity and work group performance. Stanford Graduate School of Business. Retrieved from https://www.gsb.stanford.edu/insights/diversity-work-group-performance/ </a:t>
            </a:r>
          </a:p>
          <a:p>
            <a:pPr marL="457200" indent="-457200">
              <a:buNone/>
            </a:pPr>
            <a:r>
              <a:rPr lang="en-US" sz="1200" dirty="0" err="1">
                <a:latin typeface="Times New Roman" pitchFamily="18" charset="0"/>
                <a:cs typeface="Times New Roman" pitchFamily="18" charset="0"/>
              </a:rPr>
              <a:t>Harunavamwe</a:t>
            </a:r>
            <a:r>
              <a:rPr lang="en-US" sz="1200" dirty="0">
                <a:latin typeface="Times New Roman" pitchFamily="18" charset="0"/>
                <a:cs typeface="Times New Roman" pitchFamily="18" charset="0"/>
              </a:rPr>
              <a:t>, M. &amp; </a:t>
            </a:r>
            <a:r>
              <a:rPr lang="en-US" sz="1200" dirty="0" err="1">
                <a:latin typeface="Times New Roman" pitchFamily="18" charset="0"/>
                <a:cs typeface="Times New Roman" pitchFamily="18" charset="0"/>
              </a:rPr>
              <a:t>Kanengoni</a:t>
            </a:r>
            <a:r>
              <a:rPr lang="en-US" sz="1200" dirty="0">
                <a:latin typeface="Times New Roman" pitchFamily="18" charset="0"/>
                <a:cs typeface="Times New Roman" pitchFamily="18" charset="0"/>
              </a:rPr>
              <a:t>, H., (2013) The Impact of Monetary and Non-Monetary Rewards on Motivation among Lower Level Employees in Selected Retail Shops. African Journal of Business Management. Vol. 7(38), pp. 3929-3935. DOI: 10.5897/AJBM2012.1381</a:t>
            </a:r>
          </a:p>
          <a:p>
            <a:pPr marL="457200" indent="-457200">
              <a:buNone/>
            </a:pPr>
            <a:r>
              <a:rPr lang="en-US" sz="1200" dirty="0">
                <a:latin typeface="Times New Roman" pitchFamily="18" charset="0"/>
                <a:cs typeface="Times New Roman" pitchFamily="18" charset="0"/>
              </a:rPr>
              <a:t>Hill, L. A., &amp; </a:t>
            </a:r>
            <a:r>
              <a:rPr lang="en-US" sz="1200" dirty="0" err="1">
                <a:latin typeface="Times New Roman" pitchFamily="18" charset="0"/>
                <a:cs typeface="Times New Roman" pitchFamily="18" charset="0"/>
              </a:rPr>
              <a:t>Rennella</a:t>
            </a:r>
            <a:r>
              <a:rPr lang="en-US" sz="1200" dirty="0">
                <a:latin typeface="Times New Roman" pitchFamily="18" charset="0"/>
                <a:cs typeface="Times New Roman" pitchFamily="18" charset="0"/>
              </a:rPr>
              <a:t>, M. (2012, August 3). Johannes Linden: Managing the Global Executive Committee</a:t>
            </a:r>
            <a:r>
              <a:rPr lang="en-US" sz="1200" i="1" dirty="0">
                <a:latin typeface="Times New Roman" pitchFamily="18" charset="0"/>
                <a:cs typeface="Times New Roman" pitchFamily="18" charset="0"/>
              </a:rPr>
              <a:t>.</a:t>
            </a:r>
            <a:r>
              <a:rPr lang="en-US" sz="1200" dirty="0">
                <a:latin typeface="Times New Roman" pitchFamily="18" charset="0"/>
                <a:cs typeface="Times New Roman" pitchFamily="18" charset="0"/>
              </a:rPr>
              <a:t> Harvard Business School. Brief Cases.</a:t>
            </a:r>
          </a:p>
          <a:p>
            <a:pPr marL="457200" indent="-457200">
              <a:buNone/>
            </a:pPr>
            <a:r>
              <a:rPr lang="en-US" sz="1200" dirty="0" err="1">
                <a:latin typeface="Times New Roman" pitchFamily="18" charset="0"/>
                <a:cs typeface="Times New Roman" pitchFamily="18" charset="0"/>
              </a:rPr>
              <a:t>Hitt</a:t>
            </a:r>
            <a:r>
              <a:rPr lang="en-US" sz="1200" dirty="0">
                <a:latin typeface="Times New Roman" pitchFamily="18" charset="0"/>
                <a:cs typeface="Times New Roman" pitchFamily="18" charset="0"/>
              </a:rPr>
              <a:t>, M. A., Miller, C. C., &amp; </a:t>
            </a:r>
            <a:r>
              <a:rPr lang="en-US" sz="1200" dirty="0" err="1">
                <a:latin typeface="Times New Roman" pitchFamily="18" charset="0"/>
                <a:cs typeface="Times New Roman" pitchFamily="18" charset="0"/>
              </a:rPr>
              <a:t>Colella</a:t>
            </a:r>
            <a:r>
              <a:rPr lang="en-US" sz="1200" dirty="0">
                <a:latin typeface="Times New Roman" pitchFamily="18" charset="0"/>
                <a:cs typeface="Times New Roman" pitchFamily="18" charset="0"/>
              </a:rPr>
              <a:t>, A. (2006). </a:t>
            </a:r>
            <a:r>
              <a:rPr lang="en-US" sz="1200" i="1" dirty="0">
                <a:latin typeface="Times New Roman" pitchFamily="18" charset="0"/>
                <a:cs typeface="Times New Roman" pitchFamily="18" charset="0"/>
              </a:rPr>
              <a:t>Organizational behavior: A strategic approach</a:t>
            </a:r>
            <a:r>
              <a:rPr lang="en-US" sz="1200" dirty="0">
                <a:latin typeface="Times New Roman" pitchFamily="18" charset="0"/>
                <a:cs typeface="Times New Roman" pitchFamily="18" charset="0"/>
              </a:rPr>
              <a:t>. Hoboken, NJ: Wiley.</a:t>
            </a:r>
          </a:p>
          <a:p>
            <a:pPr marL="457200" indent="-457200">
              <a:buNone/>
            </a:pPr>
            <a:r>
              <a:rPr lang="en-US" sz="1200" dirty="0" err="1">
                <a:latin typeface="Times New Roman" pitchFamily="18" charset="0"/>
                <a:cs typeface="Times New Roman" pitchFamily="18" charset="0"/>
              </a:rPr>
              <a:t>Lycette</a:t>
            </a:r>
            <a:r>
              <a:rPr lang="en-US" sz="1200" dirty="0">
                <a:latin typeface="Times New Roman" pitchFamily="18" charset="0"/>
                <a:cs typeface="Times New Roman" pitchFamily="18" charset="0"/>
              </a:rPr>
              <a:t>, B. &amp; </a:t>
            </a:r>
            <a:r>
              <a:rPr lang="en-US" sz="1200" dirty="0" err="1">
                <a:latin typeface="Times New Roman" pitchFamily="18" charset="0"/>
                <a:cs typeface="Times New Roman" pitchFamily="18" charset="0"/>
              </a:rPr>
              <a:t>Herniman</a:t>
            </a:r>
            <a:r>
              <a:rPr lang="en-US" sz="1200" dirty="0">
                <a:latin typeface="Times New Roman" pitchFamily="18" charset="0"/>
                <a:cs typeface="Times New Roman" pitchFamily="18" charset="0"/>
              </a:rPr>
              <a:t>, J. (2008). New goal setting theory. (cover story). </a:t>
            </a:r>
            <a:r>
              <a:rPr lang="en-US" sz="1200" i="1" dirty="0">
                <a:latin typeface="Times New Roman" pitchFamily="18" charset="0"/>
                <a:cs typeface="Times New Roman" pitchFamily="18" charset="0"/>
              </a:rPr>
              <a:t>Industrial Management</a:t>
            </a:r>
            <a:r>
              <a:rPr lang="en-US" sz="1200" dirty="0">
                <a:latin typeface="Times New Roman" pitchFamily="18" charset="0"/>
                <a:cs typeface="Times New Roman" pitchFamily="18" charset="0"/>
              </a:rPr>
              <a:t>, 50(5), 25-30.</a:t>
            </a:r>
          </a:p>
          <a:p>
            <a:pPr marL="457200" indent="-457200">
              <a:buNone/>
            </a:pPr>
            <a:r>
              <a:rPr lang="en-US" sz="1200" dirty="0" err="1">
                <a:latin typeface="Times New Roman" pitchFamily="18" charset="0"/>
                <a:cs typeface="Times New Roman" pitchFamily="18" charset="0"/>
              </a:rPr>
              <a:t>Ludmila</a:t>
            </a:r>
            <a:r>
              <a:rPr lang="en-US" sz="1200" dirty="0">
                <a:latin typeface="Times New Roman" pitchFamily="18" charset="0"/>
                <a:cs typeface="Times New Roman" pitchFamily="18" charset="0"/>
              </a:rPr>
              <a:t>, B. &amp; </a:t>
            </a:r>
            <a:r>
              <a:rPr lang="en-US" sz="1200" dirty="0" err="1">
                <a:latin typeface="Times New Roman" pitchFamily="18" charset="0"/>
                <a:cs typeface="Times New Roman" pitchFamily="18" charset="0"/>
              </a:rPr>
              <a:t>Masadeh</a:t>
            </a:r>
            <a:r>
              <a:rPr lang="en-US" sz="1200" dirty="0">
                <a:latin typeface="Times New Roman" pitchFamily="18" charset="0"/>
                <a:cs typeface="Times New Roman" pitchFamily="18" charset="0"/>
              </a:rPr>
              <a:t>. A. (2017) Innovation Management: The Importance of Leadership and Teamwork in Business Organizations. Retrieved from: http://eds.a.ebscohost.com.postu.idm.oclc.org/eds/detail/detail?vid=1&amp;sid=f1d19b6c-b513-4512-a1747336264bc18b%40sessionmgr4009&amp;bdata=JnNpdGU9ZWRzLWxpdmUmc2NvcGU9c2l0ZQ%3d%3d#AN=edsdoj.3de320a1c37c45d4858e9ef93adb9165&amp;db=edsdoj </a:t>
            </a:r>
          </a:p>
          <a:p>
            <a:pPr marL="457200" indent="-457200">
              <a:buNone/>
            </a:pPr>
            <a:r>
              <a:rPr lang="en-US" sz="1200" dirty="0">
                <a:latin typeface="Times New Roman" pitchFamily="18" charset="0"/>
                <a:cs typeface="Times New Roman" pitchFamily="18" charset="0"/>
              </a:rPr>
              <a:t>Mindtools.com. (n.d.). Change management. Making organizational change happen effectively.  Retrieved from https://www.mindtools.com/pages/article/newPPM_87.html </a:t>
            </a:r>
          </a:p>
          <a:p>
            <a:pPr marL="457200" indent="-457200">
              <a:buNone/>
            </a:pPr>
            <a:r>
              <a:rPr lang="en-US" sz="1200" dirty="0">
                <a:latin typeface="Times New Roman" pitchFamily="18" charset="0"/>
                <a:cs typeface="Times New Roman" pitchFamily="18" charset="0"/>
              </a:rPr>
              <a:t>Nelson, B (2013, March 1) A dose of positive reinforcement can go a long way.  Retrieved From http://eds.b.ebscohost.com.postu.idm.oclc.org/eds/pdfviewer/pdfviewer?vid=6&amp;sid=0335fcff-7f22-4ebc-9472-24fbc7a496e3%40sessionmgr102 </a:t>
            </a:r>
          </a:p>
          <a:p>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450055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References</a:t>
            </a:r>
          </a:p>
        </p:txBody>
      </p:sp>
      <p:sp>
        <p:nvSpPr>
          <p:cNvPr id="4" name="Content Placeholder 3"/>
          <p:cNvSpPr>
            <a:spLocks noGrp="1"/>
          </p:cNvSpPr>
          <p:nvPr>
            <p:ph sz="quarter" idx="13"/>
          </p:nvPr>
        </p:nvSpPr>
        <p:spPr/>
        <p:txBody>
          <a:bodyPr>
            <a:normAutofit/>
          </a:bodyPr>
          <a:lstStyle/>
          <a:p>
            <a:pPr marL="457200" indent="-457200">
              <a:buNone/>
            </a:pPr>
            <a:r>
              <a:rPr lang="en-US" sz="1200" dirty="0">
                <a:latin typeface="Times New Roman" pitchFamily="18" charset="0"/>
                <a:cs typeface="Times New Roman" pitchFamily="18" charset="0"/>
              </a:rPr>
              <a:t>Park, S. &amp; Sturman, M. (2016). Evaluating Form and Functionality of Pay-for-Performance Plans: The Relative Incentive and Sorting Effects of Merit Pay, Bonuses, and Long-Term Incentives. </a:t>
            </a:r>
            <a:r>
              <a:rPr lang="en-US" sz="1200" i="1" dirty="0">
                <a:latin typeface="Times New Roman" pitchFamily="18" charset="0"/>
                <a:cs typeface="Times New Roman" pitchFamily="18" charset="0"/>
              </a:rPr>
              <a:t>Human Resource Management</a:t>
            </a:r>
            <a:r>
              <a:rPr lang="en-US" sz="1200" dirty="0">
                <a:latin typeface="Times New Roman" pitchFamily="18" charset="0"/>
                <a:cs typeface="Times New Roman" pitchFamily="18" charset="0"/>
              </a:rPr>
              <a:t>, 55(4), 697-719.</a:t>
            </a:r>
          </a:p>
          <a:p>
            <a:pPr marL="457200" indent="-457200">
              <a:buNone/>
            </a:pPr>
            <a:r>
              <a:rPr lang="en-US" sz="1200" dirty="0" err="1">
                <a:latin typeface="Times New Roman" pitchFamily="18" charset="0"/>
                <a:cs typeface="Times New Roman" pitchFamily="18" charset="0"/>
              </a:rPr>
              <a:t>Renani</a:t>
            </a:r>
            <a:r>
              <a:rPr lang="en-US" sz="1200" dirty="0">
                <a:latin typeface="Times New Roman" pitchFamily="18" charset="0"/>
                <a:cs typeface="Times New Roman" pitchFamily="18" charset="0"/>
              </a:rPr>
              <a:t>, G., </a:t>
            </a:r>
            <a:r>
              <a:rPr lang="en-US" sz="1200" dirty="0" err="1">
                <a:latin typeface="Times New Roman" pitchFamily="18" charset="0"/>
                <a:cs typeface="Times New Roman" pitchFamily="18" charset="0"/>
              </a:rPr>
              <a:t>Ghaderi</a:t>
            </a:r>
            <a:r>
              <a:rPr lang="en-US" sz="1200" dirty="0">
                <a:latin typeface="Times New Roman" pitchFamily="18" charset="0"/>
                <a:cs typeface="Times New Roman" pitchFamily="18" charset="0"/>
              </a:rPr>
              <a:t>, B, &amp; </a:t>
            </a:r>
            <a:r>
              <a:rPr lang="en-US" sz="1200" dirty="0" err="1">
                <a:latin typeface="Times New Roman" pitchFamily="18" charset="0"/>
                <a:cs typeface="Times New Roman" pitchFamily="18" charset="0"/>
              </a:rPr>
              <a:t>Mahmoudi</a:t>
            </a:r>
            <a:r>
              <a:rPr lang="en-US" sz="1200" dirty="0">
                <a:latin typeface="Times New Roman" pitchFamily="18" charset="0"/>
                <a:cs typeface="Times New Roman" pitchFamily="18" charset="0"/>
              </a:rPr>
              <a:t>, O. (2017). “The Impact of Organizational Structure on the Effectiveness of Communication from the Perspective of Employees in the Department of Education”. </a:t>
            </a:r>
            <a:r>
              <a:rPr lang="en-US" sz="1200" i="1" dirty="0" err="1">
                <a:latin typeface="Times New Roman" pitchFamily="18" charset="0"/>
                <a:cs typeface="Times New Roman" pitchFamily="18" charset="0"/>
              </a:rPr>
              <a:t>Economica</a:t>
            </a:r>
            <a:r>
              <a:rPr lang="en-US" sz="1200" i="1" dirty="0">
                <a:latin typeface="Times New Roman" pitchFamily="18" charset="0"/>
                <a:cs typeface="Times New Roman" pitchFamily="18" charset="0"/>
              </a:rPr>
              <a:t>.</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Vol</a:t>
            </a:r>
            <a:r>
              <a:rPr lang="en-US" sz="1200" dirty="0">
                <a:latin typeface="Times New Roman" pitchFamily="18" charset="0"/>
                <a:cs typeface="Times New Roman" pitchFamily="18" charset="0"/>
              </a:rPr>
              <a:t> 4. Issue 10. P 989-1001. Retrieved from http://eds.b.ebscohost.com.postu.idm.oclc.org/eds/detail/detail?vid=2&amp;sid=bcfe0d95-2ac8-40d0-bac0-04f3f9a7641a%40sessionmgr104&amp;bdata=JnNpdGU9ZWRzLWxpdmUmc2NvcGU9c2l0ZQ%3d%3d#AN=127683529&amp;db=bth </a:t>
            </a:r>
          </a:p>
          <a:p>
            <a:pPr marL="457200" indent="-457200">
              <a:buNone/>
            </a:pPr>
            <a:r>
              <a:rPr lang="en-US" sz="1200" dirty="0">
                <a:latin typeface="Times New Roman" pitchFamily="18" charset="0"/>
                <a:cs typeface="Times New Roman" pitchFamily="18" charset="0"/>
              </a:rPr>
              <a:t>Rotter, J.B. (1966). Generalized expectancies for internal versus external control of reinforcement. </a:t>
            </a:r>
            <a:r>
              <a:rPr lang="en-US" sz="1200" i="1" dirty="0">
                <a:latin typeface="Times New Roman" pitchFamily="18" charset="0"/>
                <a:cs typeface="Times New Roman" pitchFamily="18" charset="0"/>
              </a:rPr>
              <a:t>Psychological Monographs</a:t>
            </a:r>
            <a:r>
              <a:rPr lang="en-US" sz="1200" dirty="0">
                <a:latin typeface="Times New Roman" pitchFamily="18" charset="0"/>
                <a:cs typeface="Times New Roman" pitchFamily="18" charset="0"/>
              </a:rPr>
              <a:t>, 80, p.1-28.</a:t>
            </a:r>
          </a:p>
          <a:p>
            <a:pPr marL="457200" indent="-457200">
              <a:buNone/>
            </a:pPr>
            <a:r>
              <a:rPr lang="en-US" sz="1200" dirty="0">
                <a:latin typeface="Times New Roman" pitchFamily="18" charset="0"/>
                <a:cs typeface="Times New Roman" pitchFamily="18" charset="0"/>
              </a:rPr>
              <a:t>RSA Animate. (2010, April 1). The surprising truth about what motivates us [video].</a:t>
            </a:r>
          </a:p>
          <a:p>
            <a:pPr marL="457200" indent="-457200">
              <a:buNone/>
            </a:pPr>
            <a:r>
              <a:rPr lang="en-US" sz="1200" dirty="0" err="1">
                <a:latin typeface="Times New Roman" pitchFamily="18" charset="0"/>
                <a:cs typeface="Times New Roman" pitchFamily="18" charset="0"/>
              </a:rPr>
              <a:t>Surbhi</a:t>
            </a:r>
            <a:r>
              <a:rPr lang="en-US" sz="1200" dirty="0">
                <a:latin typeface="Times New Roman" pitchFamily="18" charset="0"/>
                <a:cs typeface="Times New Roman" pitchFamily="18" charset="0"/>
              </a:rPr>
              <a:t>, S. (2015, May 26). Difference between centralization and decentralization.  Key Differences. Retrieved from https://keydifferences.com/difference-between-centralization-and-decentralization.html </a:t>
            </a:r>
          </a:p>
          <a:p>
            <a:pPr marL="457200" indent="-457200">
              <a:buNone/>
            </a:pPr>
            <a:r>
              <a:rPr lang="en-US" sz="1200" dirty="0" err="1">
                <a:latin typeface="Times New Roman" pitchFamily="18" charset="0"/>
                <a:cs typeface="Times New Roman" pitchFamily="18" charset="0"/>
              </a:rPr>
              <a:t>Visser</a:t>
            </a:r>
            <a:r>
              <a:rPr lang="en-US" sz="1200" dirty="0">
                <a:latin typeface="Times New Roman" pitchFamily="18" charset="0"/>
                <a:cs typeface="Times New Roman" pitchFamily="18" charset="0"/>
              </a:rPr>
              <a:t>, A., (2017) Are you delegating effectively. </a:t>
            </a:r>
            <a:r>
              <a:rPr lang="en-US" sz="1200" i="1" dirty="0" err="1">
                <a:latin typeface="Times New Roman" pitchFamily="18" charset="0"/>
                <a:cs typeface="Times New Roman" pitchFamily="18" charset="0"/>
              </a:rPr>
              <a:t>Finweek</a:t>
            </a:r>
            <a:r>
              <a:rPr lang="en-US" sz="1200" dirty="0">
                <a:latin typeface="Times New Roman" pitchFamily="18" charset="0"/>
                <a:cs typeface="Times New Roman" pitchFamily="18" charset="0"/>
              </a:rPr>
              <a:t>. Retrieved from http://eds.a.ebscohost.com.postu.idm.oclc.org/eds/pdfviewer/pdfviewer?vid=5&amp;sid=a212050a-4e42-47f1-9849-9e61cea488b5%40sessionmgr4007 </a:t>
            </a:r>
          </a:p>
          <a:p>
            <a:pPr marL="457200" indent="-457200">
              <a:buNone/>
            </a:pPr>
            <a:r>
              <a:rPr lang="en-US" sz="1200" dirty="0" err="1">
                <a:latin typeface="Times New Roman" pitchFamily="18" charset="0"/>
                <a:cs typeface="Times New Roman" pitchFamily="18" charset="0"/>
              </a:rPr>
              <a:t>Voon</a:t>
            </a:r>
            <a:r>
              <a:rPr lang="en-US" sz="1200" dirty="0">
                <a:latin typeface="Times New Roman" pitchFamily="18" charset="0"/>
                <a:cs typeface="Times New Roman" pitchFamily="18" charset="0"/>
              </a:rPr>
              <a:t>, M., Lo, M., </a:t>
            </a:r>
            <a:r>
              <a:rPr lang="en-US" sz="1200" dirty="0" err="1">
                <a:latin typeface="Times New Roman" pitchFamily="18" charset="0"/>
                <a:cs typeface="Times New Roman" pitchFamily="18" charset="0"/>
              </a:rPr>
              <a:t>Ngui</a:t>
            </a:r>
            <a:r>
              <a:rPr lang="en-US" sz="1200" dirty="0">
                <a:latin typeface="Times New Roman" pitchFamily="18" charset="0"/>
                <a:cs typeface="Times New Roman" pitchFamily="18" charset="0"/>
              </a:rPr>
              <a:t>, K., &amp; </a:t>
            </a:r>
            <a:r>
              <a:rPr lang="en-US" sz="1200" dirty="0" err="1">
                <a:latin typeface="Times New Roman" pitchFamily="18" charset="0"/>
                <a:cs typeface="Times New Roman" pitchFamily="18" charset="0"/>
              </a:rPr>
              <a:t>Ayob</a:t>
            </a:r>
            <a:r>
              <a:rPr lang="en-US" sz="1200" dirty="0">
                <a:latin typeface="Times New Roman" pitchFamily="18" charset="0"/>
                <a:cs typeface="Times New Roman" pitchFamily="18" charset="0"/>
              </a:rPr>
              <a:t>, N. (2011). “The Influence of Leadership Style on Employees’ Job Satisfaction in Public Sector Organizations in Malaysia”.  </a:t>
            </a:r>
            <a:r>
              <a:rPr lang="en-US" sz="1200" i="1" dirty="0">
                <a:latin typeface="Times New Roman" pitchFamily="18" charset="0"/>
                <a:cs typeface="Times New Roman" pitchFamily="18" charset="0"/>
              </a:rPr>
              <a:t>International Journal of Business, Management and Social Sciences.</a:t>
            </a:r>
            <a:r>
              <a:rPr lang="en-US" sz="1200" dirty="0">
                <a:latin typeface="Times New Roman" pitchFamily="18" charset="0"/>
                <a:cs typeface="Times New Roman" pitchFamily="18" charset="0"/>
              </a:rPr>
              <a:t> Vol. 2, No. 1. Pp. 24-32. Retrieved from  https://s3.amazonaws.com/academia.edu.documents/38487250/leadership_style.pdf?AWSAccessKeyId=AKIAIWOWYYGZ2Y53UL3A&amp;Expires=1521906692&amp;Signature=6T0198vBOaEIDUd3OeK8%2BzKmBSE%3D&amp;response-content-disposition=inline%3B%20filename%3DThe_influence_of_leadership_styles_on_em.pdf</a:t>
            </a:r>
          </a:p>
          <a:p>
            <a:pPr marL="457200" indent="-457200">
              <a:buNone/>
            </a:pPr>
            <a:endParaRPr lang="en-US" sz="1200" dirty="0">
              <a:latin typeface="Times New Roman" pitchFamily="18" charset="0"/>
              <a:cs typeface="Times New Roman" pitchFamily="18" charset="0"/>
            </a:endParaRPr>
          </a:p>
          <a:p>
            <a:pPr marL="457200" indent="-457200">
              <a:buNone/>
            </a:pPr>
            <a:r>
              <a:rPr lang="en-US" sz="1200" dirty="0">
                <a:latin typeface="Times New Roman" pitchFamily="18" charset="0"/>
                <a:cs typeface="Times New Roman" pitchFamily="18" charset="0"/>
              </a:rPr>
              <a:t> </a:t>
            </a:r>
          </a:p>
          <a:p>
            <a:pPr marL="0" indent="0">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Post University Color Standards">
      <a:dk1>
        <a:srgbClr val="000000"/>
      </a:dk1>
      <a:lt1>
        <a:srgbClr val="FFFFFF"/>
      </a:lt1>
      <a:dk2>
        <a:srgbClr val="642A4D"/>
      </a:dk2>
      <a:lt2>
        <a:srgbClr val="D4D4D4"/>
      </a:lt2>
      <a:accent1>
        <a:srgbClr val="642A4D"/>
      </a:accent1>
      <a:accent2>
        <a:srgbClr val="FC7E1E"/>
      </a:accent2>
      <a:accent3>
        <a:srgbClr val="F9DF19"/>
      </a:accent3>
      <a:accent4>
        <a:srgbClr val="917057"/>
      </a:accent4>
      <a:accent5>
        <a:srgbClr val="6BC3D4"/>
      </a:accent5>
      <a:accent6>
        <a:srgbClr val="F8EFDE"/>
      </a:accent6>
      <a:hlink>
        <a:srgbClr val="FEE02D"/>
      </a:hlink>
      <a:folHlink>
        <a:srgbClr val="8FC9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31DE6B7F-96D3-0A4E-BC66-0B3173702A94}" vid="{4AE6B151-34BF-364F-8A49-D6479D519F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postpresentation2017-new</Template>
  <TotalTime>1800</TotalTime>
  <Words>2546</Words>
  <Application>Microsoft Office PowerPoint</Application>
  <PresentationFormat>On-screen Show (4:3)</PresentationFormat>
  <Paragraphs>165</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Lato Regular</vt:lpstr>
      <vt:lpstr>Newslab</vt:lpstr>
      <vt:lpstr>Times New Roman</vt:lpstr>
      <vt:lpstr>Wingdings</vt:lpstr>
      <vt:lpstr>Office Theme</vt:lpstr>
      <vt:lpstr>Global Executive Committee of FWD</vt:lpstr>
      <vt:lpstr>Overview of Fluss Washer &amp; Dryer</vt:lpstr>
      <vt:lpstr>Global Executive Committee (GEC)</vt:lpstr>
      <vt:lpstr>Global Executive Committee (GEC)</vt:lpstr>
      <vt:lpstr>Global Executive Committee (GEC)</vt:lpstr>
      <vt:lpstr>Global Executive Committee (GEC)</vt:lpstr>
      <vt:lpstr>Global Executive Committee (GEC)</vt:lpstr>
      <vt:lpstr>Recommendations</vt:lpstr>
      <vt:lpstr>Recommendations</vt:lpstr>
      <vt:lpstr>Recommendations</vt:lpstr>
      <vt:lpstr>Conclusion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Margin of Error</dc:title>
  <dc:creator>jcranks@gmail.com</dc:creator>
  <cp:lastModifiedBy>jcranks@gmail.com</cp:lastModifiedBy>
  <cp:revision>219</cp:revision>
  <cp:lastPrinted>2017-07-06T14:28:23Z</cp:lastPrinted>
  <dcterms:created xsi:type="dcterms:W3CDTF">2018-03-17T23:51:38Z</dcterms:created>
  <dcterms:modified xsi:type="dcterms:W3CDTF">2018-03-31T18:27:45Z</dcterms:modified>
</cp:coreProperties>
</file>